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notesMasterIdLst>
    <p:notesMasterId r:id="rId22"/>
  </p:notesMasterIdLst>
  <p:sldIdLst>
    <p:sldId id="256" r:id="rId5"/>
    <p:sldId id="363" r:id="rId6"/>
    <p:sldId id="365" r:id="rId7"/>
    <p:sldId id="364" r:id="rId8"/>
    <p:sldId id="367" r:id="rId9"/>
    <p:sldId id="362" r:id="rId10"/>
    <p:sldId id="358" r:id="rId11"/>
    <p:sldId id="359" r:id="rId12"/>
    <p:sldId id="360" r:id="rId13"/>
    <p:sldId id="361" r:id="rId14"/>
    <p:sldId id="366" r:id="rId15"/>
    <p:sldId id="263" r:id="rId16"/>
    <p:sldId id="356" r:id="rId17"/>
    <p:sldId id="352" r:id="rId18"/>
    <p:sldId id="298" r:id="rId19"/>
    <p:sldId id="350" r:id="rId20"/>
    <p:sldId id="357" r:id="rId21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A750180A-F177-F1C4-0DF7-ED21EDB20C34}" name="SEVU" initials="SEVU" userId="SEVU" providerId="None"/>
  <p188:author id="{3339816E-96B1-305B-2429-EF187630CF60}" name="Henrik Thomsen" initials="HT" userId="S::ht@skifthverdag.dk::65ea3511-8385-4fb3-a763-a88f3cb56dd0" providerId="AD"/>
  <p188:author id="{BB1FD380-40CF-19DD-09B0-C0727535A672}" name="Louise Laustsen" initials="LL" userId="S::louiselaustsen@goproces.dk::d4588d7d-4409-44f2-a144-6db5fabc4715" providerId="AD"/>
  <p188:author id="{4BEA078E-2309-3171-266D-B84B2ECB1DD9}" name="Astrid Yurong Ploug" initials="AP" userId="S::ayp@sevu.dk::7d3c2022-1950-4a50-9767-3988381f7b5a" providerId="AD"/>
  <p188:author id="{8818F5C0-D40A-5329-3CDE-47896E60C717}" name="Rikke Kajhøj Jensen " initials="RKJ" userId="Rikke Kajhøj Jensen " providerId="None"/>
  <p188:author id="{487A5BC4-569B-2BDE-388A-EB79E963B661}" name="a1kommunikation" initials="CMV" userId="a1kommunikation" providerId="Non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8C39A"/>
    <a:srgbClr val="28AB5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B6BE684-84A4-41D9-BAC7-19947506A382}" v="4" dt="2026-08-04T14:54:12.41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153"/>
    <p:restoredTop sz="94733"/>
  </p:normalViewPr>
  <p:slideViewPr>
    <p:cSldViewPr snapToGrid="0">
      <p:cViewPr varScale="1">
        <p:scale>
          <a:sx n="114" d="100"/>
          <a:sy n="114" d="100"/>
        </p:scale>
        <p:origin x="304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28" Type="http://schemas.microsoft.com/office/2018/10/relationships/authors" Target="author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notesMaster" Target="notesMasters/notesMaster1.xml"/><Relationship Id="rId27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Ovink" pitchFamily="2" charset="77"/>
              </a:defRPr>
            </a:lvl1pPr>
          </a:lstStyle>
          <a:p>
            <a:endParaRPr lang="da-DK" dirty="0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Ovink" pitchFamily="2" charset="77"/>
              </a:defRPr>
            </a:lvl1pPr>
          </a:lstStyle>
          <a:p>
            <a:fld id="{DFC96A7E-FA34-1E4A-9F06-2ECFAD9E7B41}" type="datetimeFigureOut">
              <a:rPr lang="da-DK" smtClean="0"/>
              <a:pPr/>
              <a:t>07.08.2026</a:t>
            </a:fld>
            <a:endParaRPr lang="da-DK" dirty="0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 dirty="0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 dirty="0"/>
              <a:t>Klik for at redigere teksttypografierne i masteren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Ovink" pitchFamily="2" charset="77"/>
              </a:defRPr>
            </a:lvl1pPr>
          </a:lstStyle>
          <a:p>
            <a:endParaRPr lang="da-DK" dirty="0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Ovink" pitchFamily="2" charset="77"/>
              </a:defRPr>
            </a:lvl1pPr>
          </a:lstStyle>
          <a:p>
            <a:fld id="{20A2F722-CF1D-1B4C-9F45-B69E7FFE8DF5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9725749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b="0" i="0" kern="1200">
        <a:solidFill>
          <a:schemeClr val="tx1"/>
        </a:solidFill>
        <a:latin typeface="Ovink" pitchFamily="2" charset="77"/>
        <a:ea typeface="+mn-ea"/>
        <a:cs typeface="+mn-cs"/>
      </a:defRPr>
    </a:lvl1pPr>
    <a:lvl2pPr marL="457200" algn="l" defTabSz="914400" rtl="0" eaLnBrk="1" latinLnBrk="0" hangingPunct="1">
      <a:defRPr sz="1200" b="0" i="0" kern="1200">
        <a:solidFill>
          <a:schemeClr val="tx1"/>
        </a:solidFill>
        <a:latin typeface="Ovink" pitchFamily="2" charset="77"/>
        <a:ea typeface="+mn-ea"/>
        <a:cs typeface="+mn-cs"/>
      </a:defRPr>
    </a:lvl2pPr>
    <a:lvl3pPr marL="914400" algn="l" defTabSz="914400" rtl="0" eaLnBrk="1" latinLnBrk="0" hangingPunct="1">
      <a:defRPr sz="1200" b="0" i="0" kern="1200">
        <a:solidFill>
          <a:schemeClr val="tx1"/>
        </a:solidFill>
        <a:latin typeface="Ovink" pitchFamily="2" charset="77"/>
        <a:ea typeface="+mn-ea"/>
        <a:cs typeface="+mn-cs"/>
      </a:defRPr>
    </a:lvl3pPr>
    <a:lvl4pPr marL="1371600" algn="l" defTabSz="914400" rtl="0" eaLnBrk="1" latinLnBrk="0" hangingPunct="1">
      <a:defRPr sz="1200" b="0" i="0" kern="1200">
        <a:solidFill>
          <a:schemeClr val="tx1"/>
        </a:solidFill>
        <a:latin typeface="Ovink" pitchFamily="2" charset="77"/>
        <a:ea typeface="+mn-ea"/>
        <a:cs typeface="+mn-cs"/>
      </a:defRPr>
    </a:lvl4pPr>
    <a:lvl5pPr marL="1828800" algn="l" defTabSz="914400" rtl="0" eaLnBrk="1" latinLnBrk="0" hangingPunct="1">
      <a:defRPr sz="1200" b="0" i="0" kern="1200">
        <a:solidFill>
          <a:schemeClr val="tx1"/>
        </a:solidFill>
        <a:latin typeface="Ovink" pitchFamily="2" charset="77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>
          <a:xfrm>
            <a:off x="1200150" y="1143000"/>
            <a:ext cx="4457700" cy="3086100"/>
          </a:xfrm>
        </p:spPr>
        <p:txBody>
          <a:bodyPr/>
          <a:lstStyle/>
          <a:p>
            <a:endParaRPr lang="da-DK" dirty="0"/>
          </a:p>
        </p:txBody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F2BA3DA-DA0F-1E40-9214-B4684E4B7E22}" type="slidenum">
              <a:rPr lang="da-DK" smtClean="0"/>
              <a:t>12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5607411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>
          <a:xfrm>
            <a:off x="1200150" y="1143000"/>
            <a:ext cx="4457700" cy="3086100"/>
          </a:xfrm>
        </p:spPr>
        <p:txBody>
          <a:bodyPr/>
          <a:lstStyle/>
          <a:p>
            <a:endParaRPr lang="da-DK" dirty="0"/>
          </a:p>
        </p:txBody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6CFAD1-D197-4A88-B173-A6412E995EE5}" type="slidenum">
              <a:rPr lang="en-GB" smtClean="0"/>
              <a:pPr/>
              <a:t>16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333705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>
          <a:xfrm>
            <a:off x="1200150" y="1143000"/>
            <a:ext cx="4457700" cy="3086100"/>
          </a:xfrm>
        </p:spPr>
        <p:txBody>
          <a:bodyPr/>
          <a:lstStyle/>
          <a:p>
            <a:endParaRPr lang="da-DK" dirty="0"/>
          </a:p>
        </p:txBody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F2BA3DA-DA0F-1E40-9214-B4684E4B7E22}" type="slidenum">
              <a:rPr lang="da-DK" smtClean="0"/>
              <a:t>17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614547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 dirty="0"/>
              <a:t>Klik for at redigere titeltypografien i masteren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 dirty="0"/>
              <a:t>Klik for at redigere undertiteltypografien i masteren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B56B4-D4D4-5145-8CAD-B22236DD3AB2}" type="datetime1">
              <a:rPr lang="da-DK" smtClean="0"/>
              <a:t>07.08.2026</a:t>
            </a:fld>
            <a:endParaRPr lang="da-DK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C4BB9-86DA-F742-8F01-5B36A7F671E4}" type="slidenum">
              <a:rPr lang="da-DK" smtClean="0"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59820277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065" userDrawn="1">
          <p15:clr>
            <a:srgbClr val="FBAE40"/>
          </p15:clr>
        </p15:guide>
        <p15:guide id="2" pos="262" userDrawn="1">
          <p15:clr>
            <a:srgbClr val="FBAE40"/>
          </p15:clr>
        </p15:guide>
        <p15:guide id="3" pos="5978" userDrawn="1">
          <p15:clr>
            <a:srgbClr val="FBAE40"/>
          </p15:clr>
        </p15:guide>
        <p15:guide id="4" orient="horz" pos="255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6D3E70-039E-CB46-BA19-0673099757B8}" type="datetime1">
              <a:rPr lang="da-DK" smtClean="0"/>
              <a:t>07.08.2026</a:t>
            </a:fld>
            <a:endParaRPr lang="da-DK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C4BB9-86DA-F742-8F01-5B36A7F671E4}" type="slidenum">
              <a:rPr lang="da-DK" smtClean="0"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0026174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6586C5-7656-874C-9DD8-4D7EE959C456}" type="datetime1">
              <a:rPr lang="da-DK" smtClean="0"/>
              <a:t>07.08.2026</a:t>
            </a:fld>
            <a:endParaRPr lang="da-DK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C4BB9-86DA-F742-8F01-5B36A7F671E4}" type="slidenum">
              <a:rPr lang="da-DK" smtClean="0"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8082171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D48AC-B714-7346-8C1D-5BF289E2BFA8}" type="datetime1">
              <a:rPr lang="da-DK" smtClean="0"/>
              <a:t>07.08.2026</a:t>
            </a:fld>
            <a:endParaRPr lang="da-DK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C4BB9-86DA-F742-8F01-5B36A7F671E4}" type="slidenum">
              <a:rPr lang="da-DK" smtClean="0"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9104048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6"/>
            <a:ext cx="8543925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ABA92-537B-174B-8FA2-CDF7E1685167}" type="datetime1">
              <a:rPr lang="da-DK" smtClean="0"/>
              <a:t>07.08.2026</a:t>
            </a:fld>
            <a:endParaRPr lang="da-DK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C4BB9-86DA-F742-8F01-5B36A7F671E4}" type="slidenum">
              <a:rPr lang="da-DK" smtClean="0"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0835464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2ECEEA-AC35-2946-9FC1-DACAE42BD5B9}" type="datetime1">
              <a:rPr lang="da-DK" smtClean="0"/>
              <a:t>07.08.2026</a:t>
            </a:fld>
            <a:endParaRPr lang="da-DK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C4BB9-86DA-F742-8F01-5B36A7F671E4}" type="slidenum">
              <a:rPr lang="da-DK" smtClean="0"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4870325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23E413-DF85-C342-9012-B53EDC9BCD7B}" type="datetime1">
              <a:rPr lang="da-DK" smtClean="0"/>
              <a:t>07.08.2026</a:t>
            </a:fld>
            <a:endParaRPr lang="da-DK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C4BB9-86DA-F742-8F01-5B36A7F671E4}" type="slidenum">
              <a:rPr lang="da-DK" smtClean="0"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7738869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6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C73914-173C-364D-8F96-A39286B338B0}" type="datetime1">
              <a:rPr lang="da-DK" smtClean="0"/>
              <a:t>07.08.2026</a:t>
            </a:fld>
            <a:endParaRPr lang="da-DK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C4BB9-86DA-F742-8F01-5B36A7F671E4}" type="slidenum">
              <a:rPr lang="da-DK" smtClean="0"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5112014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6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a-DK" dirty="0"/>
              <a:t>Klik på ikonet for at tilføje et billede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96E4B-64B5-8045-979C-22FF950ED8F8}" type="datetime1">
              <a:rPr lang="da-DK" smtClean="0"/>
              <a:t>07.08.2026</a:t>
            </a:fld>
            <a:endParaRPr lang="da-DK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C4BB9-86DA-F742-8F01-5B36A7F671E4}" type="slidenum">
              <a:rPr lang="da-DK" smtClean="0"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7203299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96D069-D307-6542-A291-BF8C38F77CA6}" type="datetime1">
              <a:rPr lang="da-DK" smtClean="0"/>
              <a:t>07.08.2026</a:t>
            </a:fld>
            <a:endParaRPr lang="da-DK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C4BB9-86DA-F742-8F01-5B36A7F671E4}" type="slidenum">
              <a:rPr lang="da-DK" smtClean="0"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7194829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3265CA-7689-7D40-BB6B-175ECADA507C}" type="datetime1">
              <a:rPr lang="da-DK" smtClean="0"/>
              <a:t>07.08.2026</a:t>
            </a:fld>
            <a:endParaRPr lang="da-DK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C4BB9-86DA-F742-8F01-5B36A7F671E4}" type="slidenum">
              <a:rPr lang="da-DK" smtClean="0"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8031677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el og indhold h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6">
            <a:extLst>
              <a:ext uri="{FF2B5EF4-FFF2-40B4-BE49-F238E27FC236}">
                <a16:creationId xmlns:a16="http://schemas.microsoft.com/office/drawing/2014/main" id="{8A9D288E-FE9E-44C8-8107-0308EB870B9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4998" y="894268"/>
            <a:ext cx="8736002" cy="893928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/>
            </a:lvl1pPr>
          </a:lstStyle>
          <a:p>
            <a:r>
              <a:rPr lang="da-DK" dirty="0"/>
              <a:t>Klik for at tilføje titel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584998" y="2192138"/>
            <a:ext cx="4161627" cy="3945862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da-DK" noProof="0" dirty="0"/>
              <a:t>Brug TAB og Shift + TAB til at skifte tekst- og bulletniveau. Stå på ny linje inden du trykker på TAB. </a:t>
            </a:r>
          </a:p>
          <a:p>
            <a:pPr lvl="1"/>
            <a:r>
              <a:rPr lang="da-DK" noProof="0" dirty="0"/>
              <a:t>Second </a:t>
            </a:r>
            <a:r>
              <a:rPr lang="da-DK" noProof="0" dirty="0" err="1"/>
              <a:t>level</a:t>
            </a:r>
            <a:endParaRPr lang="da-DK" noProof="0" dirty="0"/>
          </a:p>
          <a:p>
            <a:pPr lvl="2"/>
            <a:r>
              <a:rPr lang="da-DK" noProof="0" dirty="0"/>
              <a:t>Third </a:t>
            </a:r>
            <a:r>
              <a:rPr lang="da-DK" noProof="0" dirty="0" err="1"/>
              <a:t>level</a:t>
            </a:r>
            <a:endParaRPr lang="da-DK" noProof="0" dirty="0"/>
          </a:p>
          <a:p>
            <a:pPr lvl="3"/>
            <a:r>
              <a:rPr lang="da-DK" noProof="0" dirty="0" err="1"/>
              <a:t>Fourth</a:t>
            </a:r>
            <a:r>
              <a:rPr lang="da-DK" noProof="0" dirty="0"/>
              <a:t> </a:t>
            </a:r>
            <a:r>
              <a:rPr lang="da-DK" noProof="0" dirty="0" err="1"/>
              <a:t>level</a:t>
            </a:r>
            <a:endParaRPr lang="da-DK" noProof="0" dirty="0"/>
          </a:p>
          <a:p>
            <a:pPr lvl="4"/>
            <a:r>
              <a:rPr lang="da-DK" noProof="0" dirty="0"/>
              <a:t>Fifth </a:t>
            </a:r>
            <a:r>
              <a:rPr lang="da-DK" noProof="0" dirty="0" err="1"/>
              <a:t>level</a:t>
            </a:r>
            <a:endParaRPr lang="da-DK" noProof="0" dirty="0"/>
          </a:p>
        </p:txBody>
      </p:sp>
      <p:sp>
        <p:nvSpPr>
          <p:cNvPr id="4" name="Date_GeneralDate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987BCB-ECB3-604A-9F06-7FB714C8368D}" type="datetime1">
              <a:rPr lang="da-DK" noProof="0" smtClean="0"/>
              <a:t>07.08.2026</a:t>
            </a:fld>
            <a:endParaRPr lang="da-DK" noProof="0" dirty="0"/>
          </a:p>
        </p:txBody>
      </p:sp>
      <p:sp>
        <p:nvSpPr>
          <p:cNvPr id="5" name="SD_FLD_PresentationTitle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873C9-BF5D-4A9A-BB31-45BBB7BABAF7}" type="slidenum">
              <a:rPr lang="da-DK" noProof="0" smtClean="0"/>
              <a:t>‹nr.›</a:t>
            </a:fld>
            <a:endParaRPr lang="da-DK" noProof="0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B3AC8581-79EB-40A6-9550-3D34823C96DD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5159373" y="2192138"/>
            <a:ext cx="4161627" cy="3945862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da-DK" noProof="0" dirty="0"/>
              <a:t>Brug TAB og Shift + TAB til at skifte tekst- og bulletniveau. Stå på ny linje inden du trykker på TAB. </a:t>
            </a:r>
          </a:p>
          <a:p>
            <a:pPr lvl="1"/>
            <a:r>
              <a:rPr lang="da-DK" noProof="0" dirty="0"/>
              <a:t>Second </a:t>
            </a:r>
            <a:r>
              <a:rPr lang="da-DK" noProof="0" dirty="0" err="1"/>
              <a:t>level</a:t>
            </a:r>
            <a:endParaRPr lang="da-DK" noProof="0" dirty="0"/>
          </a:p>
          <a:p>
            <a:pPr lvl="2"/>
            <a:r>
              <a:rPr lang="da-DK" noProof="0" dirty="0"/>
              <a:t>Third </a:t>
            </a:r>
            <a:r>
              <a:rPr lang="da-DK" noProof="0" dirty="0" err="1"/>
              <a:t>level</a:t>
            </a:r>
            <a:endParaRPr lang="da-DK" noProof="0" dirty="0"/>
          </a:p>
          <a:p>
            <a:pPr lvl="3"/>
            <a:r>
              <a:rPr lang="da-DK" noProof="0" dirty="0" err="1"/>
              <a:t>Fourth</a:t>
            </a:r>
            <a:r>
              <a:rPr lang="da-DK" noProof="0" dirty="0"/>
              <a:t> </a:t>
            </a:r>
            <a:r>
              <a:rPr lang="da-DK" noProof="0" dirty="0" err="1"/>
              <a:t>level</a:t>
            </a:r>
            <a:endParaRPr lang="da-DK" noProof="0" dirty="0"/>
          </a:p>
          <a:p>
            <a:pPr lvl="4"/>
            <a:r>
              <a:rPr lang="da-DK" noProof="0" dirty="0"/>
              <a:t>Fifth </a:t>
            </a:r>
            <a:r>
              <a:rPr lang="da-DK" noProof="0" dirty="0" err="1"/>
              <a:t>level</a:t>
            </a:r>
            <a:endParaRPr lang="da-DK" noProof="0" dirty="0"/>
          </a:p>
        </p:txBody>
      </p:sp>
    </p:spTree>
    <p:extLst>
      <p:ext uri="{BB962C8B-B14F-4D97-AF65-F5344CB8AC3E}">
        <p14:creationId xmlns:p14="http://schemas.microsoft.com/office/powerpoint/2010/main" val="10283618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el og indhold h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6">
            <a:extLst>
              <a:ext uri="{FF2B5EF4-FFF2-40B4-BE49-F238E27FC236}">
                <a16:creationId xmlns:a16="http://schemas.microsoft.com/office/drawing/2014/main" id="{8A9D288E-FE9E-44C8-8107-0308EB870B9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4998" y="894268"/>
            <a:ext cx="8736002" cy="893928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>
              <a:defRPr/>
            </a:lvl1pPr>
          </a:lstStyle>
          <a:p>
            <a:r>
              <a:rPr lang="da-DK" dirty="0"/>
              <a:t>Klik for at tilføje titel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da-DK" noProof="0" dirty="0"/>
              <a:t>Brug TAB og Shift + TAB til at skifte tekst- og bulletniveau. Stå på ny linje inden du trykker på TAB. </a:t>
            </a:r>
          </a:p>
          <a:p>
            <a:pPr lvl="1"/>
            <a:r>
              <a:rPr lang="da-DK" noProof="0" dirty="0"/>
              <a:t>Second </a:t>
            </a:r>
            <a:r>
              <a:rPr lang="da-DK" noProof="0" dirty="0" err="1"/>
              <a:t>level</a:t>
            </a:r>
            <a:endParaRPr lang="da-DK" noProof="0" dirty="0"/>
          </a:p>
          <a:p>
            <a:pPr lvl="2"/>
            <a:r>
              <a:rPr lang="da-DK" noProof="0" dirty="0"/>
              <a:t>Third </a:t>
            </a:r>
            <a:r>
              <a:rPr lang="da-DK" noProof="0" dirty="0" err="1"/>
              <a:t>level</a:t>
            </a:r>
            <a:endParaRPr lang="da-DK" noProof="0" dirty="0"/>
          </a:p>
          <a:p>
            <a:pPr lvl="3"/>
            <a:r>
              <a:rPr lang="da-DK" noProof="0" dirty="0" err="1"/>
              <a:t>Fourth</a:t>
            </a:r>
            <a:r>
              <a:rPr lang="da-DK" noProof="0" dirty="0"/>
              <a:t> </a:t>
            </a:r>
            <a:r>
              <a:rPr lang="da-DK" noProof="0" dirty="0" err="1"/>
              <a:t>level</a:t>
            </a:r>
            <a:endParaRPr lang="da-DK" noProof="0" dirty="0"/>
          </a:p>
          <a:p>
            <a:pPr lvl="4"/>
            <a:r>
              <a:rPr lang="da-DK" noProof="0" dirty="0"/>
              <a:t>Fifth </a:t>
            </a:r>
            <a:r>
              <a:rPr lang="da-DK" noProof="0" dirty="0" err="1"/>
              <a:t>level</a:t>
            </a:r>
            <a:endParaRPr lang="da-DK" noProof="0" dirty="0"/>
          </a:p>
        </p:txBody>
      </p:sp>
      <p:sp>
        <p:nvSpPr>
          <p:cNvPr id="4" name="Date_GeneralDate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9CEB5-30FE-2C4A-96EA-FF3281AC2C62}" type="datetime1">
              <a:rPr lang="da-DK" noProof="0" smtClean="0"/>
              <a:t>07.08.2026</a:t>
            </a:fld>
            <a:endParaRPr lang="da-DK" noProof="0" dirty="0"/>
          </a:p>
        </p:txBody>
      </p:sp>
      <p:sp>
        <p:nvSpPr>
          <p:cNvPr id="5" name="SD_FLD_PresentationTitle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873C9-BF5D-4A9A-BB31-45BBB7BABAF7}" type="slidenum">
              <a:rPr lang="da-DK" noProof="0" smtClean="0"/>
              <a:t>‹nr.›</a:t>
            </a:fld>
            <a:endParaRPr lang="da-DK" noProof="0" dirty="0"/>
          </a:p>
        </p:txBody>
      </p:sp>
    </p:spTree>
    <p:extLst>
      <p:ext uri="{BB962C8B-B14F-4D97-AF65-F5344CB8AC3E}">
        <p14:creationId xmlns:p14="http://schemas.microsoft.com/office/powerpoint/2010/main" val="24558049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sv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6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 dirty="0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 dirty="0"/>
              <a:t>Klik for at redigere teksttypografierne i masteren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82000"/>
                  </a:schemeClr>
                </a:solidFill>
                <a:latin typeface="Ovink" pitchFamily="2" charset="77"/>
              </a:defRPr>
            </a:lvl1pPr>
          </a:lstStyle>
          <a:p>
            <a:fld id="{FA0EA5C9-6ECF-5D40-ADF0-6C9ECA62AE95}" type="datetime1">
              <a:rPr lang="da-DK" smtClean="0"/>
              <a:t>07.08.2026</a:t>
            </a:fld>
            <a:endParaRPr lang="da-DK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82000"/>
                  </a:schemeClr>
                </a:solidFill>
                <a:latin typeface="Ovink" pitchFamily="2" charset="77"/>
              </a:defRPr>
            </a:lvl1pPr>
          </a:lstStyle>
          <a:p>
            <a:endParaRPr lang="da-DK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82000"/>
                  </a:schemeClr>
                </a:solidFill>
                <a:latin typeface="Ovink" pitchFamily="2" charset="77"/>
              </a:defRPr>
            </a:lvl1pPr>
          </a:lstStyle>
          <a:p>
            <a:fld id="{102C4BB9-86DA-F742-8F01-5B36A7F671E4}" type="slidenum">
              <a:rPr lang="da-DK" smtClean="0"/>
              <a:pPr/>
              <a:t>‹nr.›</a:t>
            </a:fld>
            <a:endParaRPr lang="da-DK" dirty="0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8DBEBEC2-50C3-8C28-58DE-C27218D3DD0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9042400" y="6272771"/>
            <a:ext cx="589777" cy="248813"/>
          </a:xfrm>
          <a:prstGeom prst="rect">
            <a:avLst/>
          </a:prstGeom>
        </p:spPr>
      </p:pic>
      <p:sp>
        <p:nvSpPr>
          <p:cNvPr id="9" name="Pladsholder til sidefod 8">
            <a:extLst>
              <a:ext uri="{FF2B5EF4-FFF2-40B4-BE49-F238E27FC236}">
                <a16:creationId xmlns:a16="http://schemas.microsoft.com/office/drawing/2014/main" id="{BDC08CE8-7700-1BAE-FC36-9A752BC77182}"/>
              </a:ext>
            </a:extLst>
          </p:cNvPr>
          <p:cNvSpPr txBox="1">
            <a:spLocks/>
          </p:cNvSpPr>
          <p:nvPr userDrawn="1"/>
        </p:nvSpPr>
        <p:spPr>
          <a:xfrm>
            <a:off x="327025" y="6310744"/>
            <a:ext cx="6361113" cy="561978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000" b="1" dirty="0">
                <a:solidFill>
                  <a:srgbClr val="28AB5C"/>
                </a:solidFill>
                <a:effectLst/>
                <a:latin typeface="Ovink" pitchFamily="2" charset="77"/>
              </a:rPr>
              <a:t>GRUPPEVEJLEDNING   ·   TEMAMØDE 2</a:t>
            </a:r>
            <a:endParaRPr lang="en-GB" sz="1000" dirty="0">
              <a:solidFill>
                <a:srgbClr val="28AB5C"/>
              </a:solidFill>
              <a:effectLst/>
              <a:latin typeface="Ovink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3709308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chemeClr val="tx1"/>
          </a:solidFill>
          <a:latin typeface="Ovink" pitchFamily="2" charset="77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chemeClr val="tx1"/>
          </a:solidFill>
          <a:latin typeface="Ovink" pitchFamily="2" charset="77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Ovink" pitchFamily="2" charset="77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Ovink" pitchFamily="2" charset="77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Ovink" pitchFamily="2" charset="77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Ovink" pitchFamily="2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55" userDrawn="1">
          <p15:clr>
            <a:srgbClr val="F26B43"/>
          </p15:clr>
        </p15:guide>
        <p15:guide id="2" pos="262" userDrawn="1">
          <p15:clr>
            <a:srgbClr val="F26B43"/>
          </p15:clr>
        </p15:guide>
        <p15:guide id="3" pos="5978" userDrawn="1">
          <p15:clr>
            <a:srgbClr val="F26B43"/>
          </p15:clr>
        </p15:guide>
        <p15:guide id="4" orient="horz" pos="4065" userDrawn="1">
          <p15:clr>
            <a:srgbClr val="F26B43"/>
          </p15:clr>
        </p15:guide>
        <p15:guide id="5" orient="horz" pos="935" userDrawn="1">
          <p15:clr>
            <a:srgbClr val="F26B43"/>
          </p15:clr>
        </p15:guide>
        <p15:guide id="6" orient="horz" pos="1275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3.xml"/><Relationship Id="rId4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AA95984-7E58-5B91-AFEF-3C6317491CA7}"/>
              </a:ext>
            </a:extLst>
          </p:cNvPr>
          <p:cNvSpPr/>
          <p:nvPr/>
        </p:nvSpPr>
        <p:spPr>
          <a:xfrm>
            <a:off x="0" y="5700591"/>
            <a:ext cx="3822700" cy="8763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noProof="0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9C0E4947-6B9B-EDC7-CC7E-FE44FD9E7915}"/>
              </a:ext>
            </a:extLst>
          </p:cNvPr>
          <p:cNvSpPr txBox="1">
            <a:spLocks/>
          </p:cNvSpPr>
          <p:nvPr/>
        </p:nvSpPr>
        <p:spPr>
          <a:xfrm>
            <a:off x="415925" y="404813"/>
            <a:ext cx="9125231" cy="68103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da-DK" b="1" noProof="0" dirty="0">
                <a:solidFill>
                  <a:srgbClr val="28AB5C"/>
                </a:solidFill>
                <a:latin typeface="Ovink" pitchFamily="2" charset="77"/>
                <a:cs typeface="Calibri Light" panose="020F0302020204030204" pitchFamily="34" charset="0"/>
              </a:rPr>
              <a:t>Gruppevejledning  Temamøde 1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F1FAA640-F5BA-B4F2-DB6D-1AB5BEBB4B6D}"/>
              </a:ext>
            </a:extLst>
          </p:cNvPr>
          <p:cNvSpPr txBox="1">
            <a:spLocks/>
          </p:cNvSpPr>
          <p:nvPr/>
        </p:nvSpPr>
        <p:spPr>
          <a:xfrm>
            <a:off x="415925" y="2322513"/>
            <a:ext cx="9125231" cy="68103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da-DK" sz="3000" noProof="0" dirty="0">
                <a:latin typeface="OVINK-MEDIUM" pitchFamily="2" charset="77"/>
                <a:cs typeface="Calibri Light" panose="020F0302020204030204" pitchFamily="34" charset="0"/>
              </a:rPr>
              <a:t>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A2B76A1-6AD7-6370-6BE0-AE5900780A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6803" y="2563051"/>
            <a:ext cx="5456929" cy="3602186"/>
          </a:xfrm>
          <a:prstGeom prst="rect">
            <a:avLst/>
          </a:prstGeom>
        </p:spPr>
      </p:pic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7A895D7D-786A-FE4E-E5F4-5A5D6974A3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noProof="0" dirty="0"/>
          </a:p>
        </p:txBody>
      </p:sp>
    </p:spTree>
    <p:extLst>
      <p:ext uri="{BB962C8B-B14F-4D97-AF65-F5344CB8AC3E}">
        <p14:creationId xmlns:p14="http://schemas.microsoft.com/office/powerpoint/2010/main" val="32206937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5EE1303-FBAA-FF0F-F94F-440A0AF5E9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5926" y="404813"/>
            <a:ext cx="8809038" cy="1285876"/>
          </a:xfrm>
        </p:spPr>
        <p:txBody>
          <a:bodyPr anchor="t">
            <a:normAutofit/>
          </a:bodyPr>
          <a:lstStyle/>
          <a:p>
            <a:r>
              <a:rPr lang="da-DK" sz="4000" dirty="0">
                <a:solidFill>
                  <a:srgbClr val="28AB5C"/>
                </a:solidFill>
                <a:cs typeface="Calibri Light" panose="020F0302020204030204" pitchFamily="34" charset="0"/>
              </a:rPr>
              <a:t>Oversigt over pakkeforløbet </a:t>
            </a:r>
          </a:p>
        </p:txBody>
      </p:sp>
      <p:pic>
        <p:nvPicPr>
          <p:cNvPr id="6" name="Graphic 3">
            <a:extLst>
              <a:ext uri="{FF2B5EF4-FFF2-40B4-BE49-F238E27FC236}">
                <a16:creationId xmlns:a16="http://schemas.microsoft.com/office/drawing/2014/main" id="{5A1EB488-7BCA-1873-98FD-ACC33A76DDC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416601" y="2339468"/>
            <a:ext cx="9137514" cy="2288217"/>
          </a:xfrm>
          <a:prstGeom prst="rect">
            <a:avLst/>
          </a:prstGeom>
        </p:spPr>
      </p:pic>
      <p:pic>
        <p:nvPicPr>
          <p:cNvPr id="3" name="Billede 2">
            <a:extLst>
              <a:ext uri="{FF2B5EF4-FFF2-40B4-BE49-F238E27FC236}">
                <a16:creationId xmlns:a16="http://schemas.microsoft.com/office/drawing/2014/main" id="{4DF4296C-47D5-154A-D9C0-5812494960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1034" y="6248819"/>
            <a:ext cx="1096545" cy="401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83582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38A42A-B964-5A6C-0D78-440FFE3820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5926" y="404813"/>
            <a:ext cx="8809038" cy="1285876"/>
          </a:xfrm>
        </p:spPr>
        <p:txBody>
          <a:bodyPr anchor="t">
            <a:normAutofit/>
          </a:bodyPr>
          <a:lstStyle/>
          <a:p>
            <a:r>
              <a:rPr lang="da-DK" sz="4000" dirty="0">
                <a:solidFill>
                  <a:srgbClr val="28AB5C"/>
                </a:solidFill>
                <a:cs typeface="Calibri Light" panose="020F0302020204030204" pitchFamily="34" charset="0"/>
              </a:rPr>
              <a:t>Pakkeforløbets formål og udbytte 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F385BF80-3F08-95BB-0BDA-2089E40CF8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5926" y="1484313"/>
            <a:ext cx="8809038" cy="4692650"/>
          </a:xfrm>
        </p:spPr>
        <p:txBody>
          <a:bodyPr>
            <a:normAutofit fontScale="25000" lnSpcReduction="20000"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da-DK" sz="6400" b="1" dirty="0"/>
              <a:t>FORMÅL FOR OPLÆRINGSSTEDET</a:t>
            </a:r>
          </a:p>
          <a:p>
            <a:pPr>
              <a:spcBef>
                <a:spcPts val="600"/>
              </a:spcBef>
            </a:pPr>
            <a:r>
              <a:rPr lang="da-DK" sz="6400" dirty="0">
                <a:latin typeface="Source Sans Pro"/>
                <a:ea typeface="Source Sans Pro"/>
              </a:rPr>
              <a:t>Optimerer vejlederressourcer samtidig med at kvaliteten holdes høj.</a:t>
            </a:r>
          </a:p>
          <a:p>
            <a:pPr>
              <a:spcBef>
                <a:spcPts val="600"/>
              </a:spcBef>
            </a:pPr>
            <a:r>
              <a:rPr lang="da-DK" sz="6400" dirty="0">
                <a:latin typeface="Source Sans Pro"/>
                <a:ea typeface="Source Sans Pro"/>
              </a:rPr>
              <a:t>Gør vejledningen mindre sårbar over for travlhed, sygdom og ferie.</a:t>
            </a:r>
          </a:p>
          <a:p>
            <a:pPr>
              <a:spcBef>
                <a:spcPts val="600"/>
              </a:spcBef>
            </a:pPr>
            <a:r>
              <a:rPr lang="da-DK" sz="6400" dirty="0">
                <a:latin typeface="Source Sans Pro"/>
                <a:ea typeface="Source Sans Pro"/>
              </a:rPr>
              <a:t>Det faglige sprog om vejledningen styrkes. </a:t>
            </a:r>
          </a:p>
          <a:p>
            <a:pPr>
              <a:spcBef>
                <a:spcPts val="600"/>
              </a:spcBef>
            </a:pPr>
            <a:r>
              <a:rPr lang="da-DK" sz="6400" dirty="0">
                <a:latin typeface="Source Sans Pro"/>
                <a:ea typeface="Source Sans Pro"/>
              </a:rPr>
              <a:t>Vejledernes arbejde bliver koordineret og ensartet.</a:t>
            </a:r>
          </a:p>
          <a:p>
            <a:pPr>
              <a:spcBef>
                <a:spcPts val="600"/>
              </a:spcBef>
            </a:pPr>
            <a:r>
              <a:rPr lang="da-DK" sz="6400" dirty="0">
                <a:latin typeface="Source Sans Pro"/>
                <a:ea typeface="Source Sans Pro"/>
              </a:rPr>
              <a:t>Sikrer samarbejdet om progression i elevers læring.</a:t>
            </a:r>
          </a:p>
          <a:p>
            <a:pPr>
              <a:spcBef>
                <a:spcPts val="600"/>
              </a:spcBef>
            </a:pPr>
            <a:endParaRPr lang="da-DK" sz="6400" dirty="0">
              <a:latin typeface="Source Sans Pro"/>
              <a:ea typeface="Source Sans Pro"/>
            </a:endParaRPr>
          </a:p>
          <a:p>
            <a:pPr marL="0" indent="0">
              <a:spcBef>
                <a:spcPts val="600"/>
              </a:spcBef>
              <a:buNone/>
            </a:pPr>
            <a:r>
              <a:rPr lang="da-DK" sz="6400" b="1" dirty="0"/>
              <a:t>UDBYTTE FOR VEJLEDERE</a:t>
            </a:r>
          </a:p>
          <a:p>
            <a:pPr>
              <a:spcBef>
                <a:spcPts val="600"/>
              </a:spcBef>
            </a:pPr>
            <a:r>
              <a:rPr lang="da-DK" sz="6400" dirty="0">
                <a:latin typeface="Source Sans Pro"/>
                <a:ea typeface="Source Sans Pro"/>
              </a:rPr>
              <a:t>Skaber fælles faglig praksis, ansvar og sprog om vejledning.</a:t>
            </a:r>
          </a:p>
          <a:p>
            <a:pPr>
              <a:spcBef>
                <a:spcPts val="600"/>
              </a:spcBef>
            </a:pPr>
            <a:r>
              <a:rPr lang="da-DK" sz="6400" dirty="0">
                <a:latin typeface="Source Sans Pro"/>
                <a:ea typeface="Source Sans Pro"/>
              </a:rPr>
              <a:t>Inspiration, sparring og samarbejde mellem vejledere styrkes.</a:t>
            </a:r>
          </a:p>
          <a:p>
            <a:pPr>
              <a:spcBef>
                <a:spcPts val="600"/>
              </a:spcBef>
            </a:pPr>
            <a:r>
              <a:rPr lang="da-DK" sz="6400" dirty="0">
                <a:latin typeface="Source Sans Pro"/>
                <a:ea typeface="Source Sans Pro"/>
              </a:rPr>
              <a:t>Erfaring og viden deles på tværs af vejledergruppen.</a:t>
            </a:r>
          </a:p>
          <a:p>
            <a:pPr>
              <a:spcBef>
                <a:spcPts val="600"/>
              </a:spcBef>
            </a:pPr>
            <a:r>
              <a:rPr lang="da-DK" sz="6400" dirty="0">
                <a:latin typeface="Source Sans Pro"/>
                <a:ea typeface="Source Sans Pro"/>
              </a:rPr>
              <a:t>Samarbejde om oplæring understøtter fælles ansvar og reducerer individuelt pres på vejlederne.</a:t>
            </a:r>
          </a:p>
          <a:p>
            <a:pPr>
              <a:spcBef>
                <a:spcPts val="600"/>
              </a:spcBef>
            </a:pPr>
            <a:endParaRPr lang="da-DK" sz="6400" dirty="0">
              <a:latin typeface="Source Sans Pro"/>
              <a:ea typeface="Source Sans Pro"/>
            </a:endParaRPr>
          </a:p>
          <a:p>
            <a:pPr marL="0" indent="0">
              <a:spcBef>
                <a:spcPts val="600"/>
              </a:spcBef>
              <a:buNone/>
            </a:pPr>
            <a:r>
              <a:rPr lang="da-DK" sz="6400" b="1" dirty="0"/>
              <a:t>UDBYTTE FOR ELEVER</a:t>
            </a:r>
          </a:p>
          <a:p>
            <a:pPr>
              <a:spcBef>
                <a:spcPts val="600"/>
              </a:spcBef>
            </a:pPr>
            <a:r>
              <a:rPr lang="da-DK" sz="6400" dirty="0">
                <a:latin typeface="Source Sans Pro"/>
                <a:ea typeface="Source Sans Pro"/>
              </a:rPr>
              <a:t>Opbygger fælles fagligt sprog koblet til praksis.</a:t>
            </a:r>
          </a:p>
          <a:p>
            <a:pPr>
              <a:spcBef>
                <a:spcPts val="600"/>
              </a:spcBef>
            </a:pPr>
            <a:r>
              <a:rPr lang="da-DK" sz="6400" dirty="0">
                <a:latin typeface="Source Sans Pro"/>
                <a:ea typeface="Source Sans Pro"/>
              </a:rPr>
              <a:t>Træner refleksion, faglig dialog og at søge svar sammen.</a:t>
            </a:r>
          </a:p>
          <a:p>
            <a:pPr>
              <a:spcBef>
                <a:spcPts val="600"/>
              </a:spcBef>
            </a:pPr>
            <a:r>
              <a:rPr lang="da-DK" sz="6400" dirty="0">
                <a:latin typeface="Source Sans Pro"/>
                <a:ea typeface="Source Sans Pro"/>
              </a:rPr>
              <a:t>Styrker samarbejde og forståelse af arbejdsdeling.</a:t>
            </a:r>
          </a:p>
          <a:p>
            <a:pPr>
              <a:spcBef>
                <a:spcPts val="600"/>
              </a:spcBef>
            </a:pPr>
            <a:r>
              <a:rPr lang="da-DK" sz="6400" dirty="0">
                <a:latin typeface="Source Sans Pro"/>
                <a:ea typeface="Source Sans Pro"/>
              </a:rPr>
              <a:t>Giver plads til både teoretiske og praksisbaserede kompetencer.</a:t>
            </a:r>
          </a:p>
          <a:p>
            <a:pPr>
              <a:spcBef>
                <a:spcPts val="600"/>
              </a:spcBef>
            </a:pPr>
            <a:r>
              <a:rPr lang="da-DK" sz="6400" dirty="0">
                <a:latin typeface="Source Sans Pro"/>
                <a:ea typeface="Source Sans Pro"/>
              </a:rPr>
              <a:t>Understøtter tryghed i vejledningen og tilknytningen til afdelingen.</a:t>
            </a:r>
          </a:p>
          <a:p>
            <a:endParaRPr lang="da-DK" dirty="0"/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B00DAD49-DE6B-BDAB-0E83-A7296BA077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1034" y="6248819"/>
            <a:ext cx="1096545" cy="401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35976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6728595-3886-AF5D-0EB5-AF7C56D419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5926" y="404813"/>
            <a:ext cx="8809038" cy="1285876"/>
          </a:xfrm>
        </p:spPr>
        <p:txBody>
          <a:bodyPr/>
          <a:lstStyle/>
          <a:p>
            <a:r>
              <a:rPr lang="da-DK" sz="4000" dirty="0">
                <a:solidFill>
                  <a:srgbClr val="28AB5C"/>
                </a:solidFill>
                <a:cs typeface="Calibri Light" panose="020F0302020204030204" pitchFamily="34" charset="0"/>
              </a:rPr>
              <a:t>Program for temamøde 1</a:t>
            </a:r>
            <a:br>
              <a:rPr lang="da-DK" kern="100" dirty="0"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da-DK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DCFC866-E7F9-A694-BB77-8D60DEE97D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5926" y="1484313"/>
            <a:ext cx="8809037" cy="4692650"/>
          </a:xfrm>
        </p:spPr>
        <p:txBody>
          <a:bodyPr/>
          <a:lstStyle/>
          <a:p>
            <a:pPr marL="285750" indent="-285750"/>
            <a:r>
              <a:rPr lang="da-DK" sz="1600" dirty="0">
                <a:latin typeface="Source Sans Pro"/>
                <a:ea typeface="Source Sans Pro"/>
              </a:rPr>
              <a:t>Kort gennemgang af pakkens forløb</a:t>
            </a:r>
          </a:p>
          <a:p>
            <a:pPr marL="285750" lvl="0" indent="-285750"/>
            <a:r>
              <a:rPr lang="da-DK" sz="1600" dirty="0">
                <a:latin typeface="Source Sans Pro"/>
                <a:ea typeface="Source Sans Pro"/>
              </a:rPr>
              <a:t>Præsentationsrunde</a:t>
            </a:r>
          </a:p>
          <a:p>
            <a:pPr marL="285750" indent="-285750"/>
            <a:r>
              <a:rPr lang="da-DK" sz="1600" dirty="0">
                <a:latin typeface="Source Sans Pro"/>
                <a:ea typeface="Source Sans Pro"/>
              </a:rPr>
              <a:t>Startinterview om erfaring med gruppevejledning</a:t>
            </a:r>
          </a:p>
          <a:p>
            <a:pPr marL="285750" lvl="0" indent="-285750"/>
            <a:r>
              <a:rPr lang="da-DK" sz="1600" dirty="0">
                <a:latin typeface="Source Sans Pro"/>
                <a:ea typeface="Source Sans Pro"/>
              </a:rPr>
              <a:t>Introduktion til gruppevejledning</a:t>
            </a:r>
          </a:p>
          <a:p>
            <a:pPr marL="285750" lvl="0" indent="-285750"/>
            <a:r>
              <a:rPr lang="da-DK" sz="1600" dirty="0">
                <a:latin typeface="Source Sans Pro"/>
                <a:ea typeface="Source Sans Pro"/>
              </a:rPr>
              <a:t>Introduktion til planlægningsredskabet ‘femkanten’</a:t>
            </a:r>
          </a:p>
          <a:p>
            <a:pPr marL="285750" lvl="0" indent="-285750"/>
            <a:r>
              <a:rPr lang="da-DK" sz="1600" dirty="0">
                <a:latin typeface="Source Sans Pro"/>
                <a:ea typeface="Source Sans Pro"/>
              </a:rPr>
              <a:t>Planlægning af gruppevejledning 1 og 2</a:t>
            </a:r>
          </a:p>
          <a:p>
            <a:endParaRPr lang="da-DK" dirty="0"/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5E32B8A7-E55F-24A3-80EB-F8BE725F44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1034" y="6248819"/>
            <a:ext cx="1096545" cy="401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65619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>
            <a:extLst>
              <a:ext uri="{FF2B5EF4-FFF2-40B4-BE49-F238E27FC236}">
                <a16:creationId xmlns:a16="http://schemas.microsoft.com/office/drawing/2014/main" id="{750DEC3F-D00D-C79F-B23A-8DDF87C631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1034" y="6248819"/>
            <a:ext cx="1096545" cy="401552"/>
          </a:xfrm>
          <a:prstGeom prst="rect">
            <a:avLst/>
          </a:prstGeom>
        </p:spPr>
      </p:pic>
      <p:pic>
        <p:nvPicPr>
          <p:cNvPr id="4" name="Billede 3">
            <a:extLst>
              <a:ext uri="{FF2B5EF4-FFF2-40B4-BE49-F238E27FC236}">
                <a16:creationId xmlns:a16="http://schemas.microsoft.com/office/drawing/2014/main" id="{6492ACD3-2DB4-D7EB-55A1-325727E732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7086" y="427312"/>
            <a:ext cx="4846894" cy="5482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76651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60BF31-37A6-0A1D-7410-FBEE7E53EE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7B80BB55-E3C8-74EC-D48C-4F28AB465EE7}"/>
              </a:ext>
            </a:extLst>
          </p:cNvPr>
          <p:cNvSpPr txBox="1">
            <a:spLocks/>
          </p:cNvSpPr>
          <p:nvPr/>
        </p:nvSpPr>
        <p:spPr>
          <a:xfrm>
            <a:off x="415925" y="404813"/>
            <a:ext cx="9125231" cy="68103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da-DK" sz="4000" b="1" dirty="0">
                <a:solidFill>
                  <a:srgbClr val="28AB5C"/>
                </a:solidFill>
                <a:latin typeface="Ovink" pitchFamily="2" charset="77"/>
                <a:cs typeface="Calibri Light" panose="020F0302020204030204" pitchFamily="34" charset="0"/>
              </a:rPr>
              <a:t>Gruppevejledningens ‘dogmer’</a:t>
            </a:r>
            <a:endParaRPr lang="en-US" sz="4000" b="1" dirty="0">
              <a:solidFill>
                <a:srgbClr val="28AB5C"/>
              </a:solidFill>
              <a:latin typeface="Ovink" pitchFamily="2" charset="77"/>
              <a:cs typeface="Calibri Light" panose="020F0302020204030204" pitchFamily="34" charset="0"/>
            </a:endParaRPr>
          </a:p>
        </p:txBody>
      </p:sp>
      <p:sp>
        <p:nvSpPr>
          <p:cNvPr id="5" name="Pladsholder til indhold 2">
            <a:extLst>
              <a:ext uri="{FF2B5EF4-FFF2-40B4-BE49-F238E27FC236}">
                <a16:creationId xmlns:a16="http://schemas.microsoft.com/office/drawing/2014/main" id="{B833EF15-8E23-09C1-3E16-11385D404AB0}"/>
              </a:ext>
            </a:extLst>
          </p:cNvPr>
          <p:cNvSpPr txBox="1">
            <a:spLocks/>
          </p:cNvSpPr>
          <p:nvPr/>
        </p:nvSpPr>
        <p:spPr>
          <a:xfrm>
            <a:off x="415926" y="1484312"/>
            <a:ext cx="8321674" cy="478237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lvl="0" indent="-342900" algn="l">
              <a:lnSpc>
                <a:spcPts val="2400"/>
              </a:lnSpc>
              <a:buFont typeface="Arial" panose="020B0604020202020204" pitchFamily="34" charset="0"/>
              <a:buChar char="•"/>
            </a:pPr>
            <a:r>
              <a:rPr lang="da-DK" sz="1600" dirty="0">
                <a:latin typeface="Source Sans Pro"/>
                <a:ea typeface="Source Sans Pro"/>
              </a:rPr>
              <a:t>Gruppevejledning er IKKE et undervisningsrum. Læring sker, når eleverne selv skal reflektere over deres praksis – og formulere deres egne svar og forståelser</a:t>
            </a:r>
          </a:p>
          <a:p>
            <a:pPr marL="342900" indent="-342900" algn="l">
              <a:lnSpc>
                <a:spcPts val="2400"/>
              </a:lnSpc>
              <a:buFont typeface="Arial" panose="020B0604020202020204" pitchFamily="34" charset="0"/>
              <a:buChar char="•"/>
            </a:pPr>
            <a:r>
              <a:rPr lang="da-DK" sz="1600" dirty="0">
                <a:latin typeface="Source Sans Pro"/>
                <a:ea typeface="Source Sans Pro"/>
              </a:rPr>
              <a:t>Det er elevernes læringsmuligheder, der er i centrum i en gruppevejledning </a:t>
            </a:r>
          </a:p>
          <a:p>
            <a:pPr marL="342900" lvl="0" indent="-342900" algn="l">
              <a:lnSpc>
                <a:spcPts val="2400"/>
              </a:lnSpc>
              <a:buFont typeface="Arial" panose="020B0604020202020204" pitchFamily="34" charset="0"/>
              <a:buChar char="•"/>
            </a:pPr>
            <a:r>
              <a:rPr lang="da-DK" sz="1600" dirty="0">
                <a:latin typeface="Source Sans Pro"/>
                <a:ea typeface="Source Sans Pro"/>
              </a:rPr>
              <a:t>Vi har praksis som udgangspunkt for læringsrummet. Praksis findes lige uden for døren. Spørg gerne eleverne om deres egne oplevelser med borgere/patienter. Det betyder nemlig, at alle elever kan være med til at sige noget, da de alle har haft borger-/patient kontakt</a:t>
            </a:r>
          </a:p>
          <a:p>
            <a:pPr marL="342900" lvl="0" indent="-342900" algn="l">
              <a:lnSpc>
                <a:spcPts val="2400"/>
              </a:lnSpc>
              <a:buFont typeface="Arial" panose="020B0604020202020204" pitchFamily="34" charset="0"/>
              <a:buChar char="•"/>
            </a:pPr>
            <a:r>
              <a:rPr lang="da-DK" sz="1600" dirty="0">
                <a:latin typeface="Source Sans Pro"/>
                <a:ea typeface="Source Sans Pro"/>
              </a:rPr>
              <a:t>Tænk på at stille åbne spørgsmål – og at lade være med at give eleverne svaret på jeres egne spørgsmål – også </a:t>
            </a:r>
            <a:r>
              <a:rPr lang="da-DK" sz="1600" dirty="0" err="1">
                <a:latin typeface="Source Sans Pro"/>
                <a:ea typeface="Source Sans Pro"/>
              </a:rPr>
              <a:t>selvomdet</a:t>
            </a:r>
            <a:r>
              <a:rPr lang="da-DK" sz="1600" dirty="0">
                <a:latin typeface="Source Sans Pro"/>
                <a:ea typeface="Source Sans Pro"/>
              </a:rPr>
              <a:t> kan være svært</a:t>
            </a:r>
          </a:p>
        </p:txBody>
      </p:sp>
      <p:pic>
        <p:nvPicPr>
          <p:cNvPr id="3" name="Billede 2">
            <a:extLst>
              <a:ext uri="{FF2B5EF4-FFF2-40B4-BE49-F238E27FC236}">
                <a16:creationId xmlns:a16="http://schemas.microsoft.com/office/drawing/2014/main" id="{4364CECC-5CBD-EFC5-3C8C-FF6D3EA5FA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1034" y="6248819"/>
            <a:ext cx="1096545" cy="401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00873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EB3B66-1979-4C80-C163-4D0BE2AFA1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46518E83-6345-6F32-E504-B07642CBEB15}"/>
              </a:ext>
            </a:extLst>
          </p:cNvPr>
          <p:cNvSpPr txBox="1">
            <a:spLocks/>
          </p:cNvSpPr>
          <p:nvPr/>
        </p:nvSpPr>
        <p:spPr>
          <a:xfrm>
            <a:off x="415925" y="404813"/>
            <a:ext cx="9125231" cy="123835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da-DK" sz="4000" b="1" dirty="0">
                <a:solidFill>
                  <a:srgbClr val="28AB5C"/>
                </a:solidFill>
                <a:latin typeface="Ovink" pitchFamily="2" charset="77"/>
                <a:cs typeface="Calibri Light" panose="020F0302020204030204" pitchFamily="34" charset="0"/>
              </a:rPr>
              <a:t>Spørgsmål som redskab</a:t>
            </a:r>
            <a:endParaRPr lang="en-US" sz="4000" b="1" dirty="0">
              <a:solidFill>
                <a:srgbClr val="28AB5C"/>
              </a:solidFill>
              <a:latin typeface="Ovink" pitchFamily="2" charset="77"/>
              <a:cs typeface="Calibri Light" panose="020F0302020204030204" pitchFamily="34" charset="0"/>
            </a:endParaRPr>
          </a:p>
        </p:txBody>
      </p:sp>
      <p:sp>
        <p:nvSpPr>
          <p:cNvPr id="2" name="Pladsholder til indhold 2">
            <a:extLst>
              <a:ext uri="{FF2B5EF4-FFF2-40B4-BE49-F238E27FC236}">
                <a16:creationId xmlns:a16="http://schemas.microsoft.com/office/drawing/2014/main" id="{C3E04190-4813-7564-4718-36519B73F293}"/>
              </a:ext>
            </a:extLst>
          </p:cNvPr>
          <p:cNvSpPr txBox="1">
            <a:spLocks/>
          </p:cNvSpPr>
          <p:nvPr/>
        </p:nvSpPr>
        <p:spPr>
          <a:xfrm>
            <a:off x="415926" y="1484312"/>
            <a:ext cx="7229474" cy="468483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lnSpc>
                <a:spcPts val="2400"/>
              </a:lnSpc>
            </a:pPr>
            <a:r>
              <a:rPr lang="da-DK" sz="1600" dirty="0">
                <a:latin typeface="Source Sans Pro"/>
                <a:ea typeface="Source Sans Pro"/>
              </a:rPr>
              <a:t>I gruppevejledning stiller vi ikke kun spørgsmål for at få svar – men også for at hjælpe eleverne med at reflektere over praksis og egen læring.</a:t>
            </a:r>
          </a:p>
          <a:p>
            <a:pPr lvl="0" algn="l">
              <a:lnSpc>
                <a:spcPts val="2400"/>
              </a:lnSpc>
            </a:pPr>
            <a:endParaRPr lang="da-DK" sz="1600" dirty="0">
              <a:latin typeface="Source Sans Pro"/>
              <a:ea typeface="Source Sans Pro"/>
            </a:endParaRPr>
          </a:p>
          <a:p>
            <a:pPr lvl="0" algn="l">
              <a:lnSpc>
                <a:spcPts val="2400"/>
              </a:lnSpc>
            </a:pPr>
            <a:r>
              <a:rPr lang="da-DK" sz="1600" dirty="0">
                <a:latin typeface="Source Sans Pro"/>
                <a:ea typeface="Source Sans Pro"/>
              </a:rPr>
              <a:t>Man kan med fordel tænke i 3 kategorier:</a:t>
            </a:r>
          </a:p>
          <a:p>
            <a:pPr marL="342900" indent="-342900" algn="l">
              <a:lnSpc>
                <a:spcPts val="2400"/>
              </a:lnSpc>
              <a:buFont typeface="Arial" panose="020B0604020202020204" pitchFamily="34" charset="0"/>
              <a:buChar char="•"/>
            </a:pPr>
            <a:r>
              <a:rPr lang="da-DK" sz="1600" b="1" dirty="0">
                <a:latin typeface="Source Sans Pro"/>
                <a:ea typeface="Source Sans Pro"/>
              </a:rPr>
              <a:t>Spørgsmål om teori</a:t>
            </a:r>
          </a:p>
          <a:p>
            <a:pPr marL="342900" indent="-342900" algn="l">
              <a:lnSpc>
                <a:spcPts val="2400"/>
              </a:lnSpc>
              <a:buFont typeface="Arial" panose="020B0604020202020204" pitchFamily="34" charset="0"/>
              <a:buChar char="•"/>
            </a:pPr>
            <a:r>
              <a:rPr lang="da-DK" sz="1600" b="1" dirty="0">
                <a:latin typeface="Source Sans Pro"/>
                <a:ea typeface="Source Sans Pro"/>
              </a:rPr>
              <a:t>Spørgsmål til refleksion</a:t>
            </a:r>
          </a:p>
          <a:p>
            <a:pPr marL="342900" indent="-342900" algn="l">
              <a:lnSpc>
                <a:spcPts val="2400"/>
              </a:lnSpc>
              <a:buFont typeface="Arial" panose="020B0604020202020204" pitchFamily="34" charset="0"/>
              <a:buChar char="•"/>
            </a:pPr>
            <a:r>
              <a:rPr lang="da-DK" sz="1600" b="1" dirty="0">
                <a:latin typeface="Source Sans Pro"/>
                <a:ea typeface="Source Sans Pro"/>
              </a:rPr>
              <a:t>Spørgsmål til grupper</a:t>
            </a:r>
          </a:p>
          <a:p>
            <a:pPr lvl="0" algn="l">
              <a:lnSpc>
                <a:spcPts val="2400"/>
              </a:lnSpc>
            </a:pPr>
            <a:endParaRPr lang="da-DK" sz="1800" dirty="0">
              <a:latin typeface="Ovink" pitchFamily="2" charset="77"/>
            </a:endParaRPr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3A36AE31-243B-F5E9-EDCC-0AF4D2FB9B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1034" y="6248819"/>
            <a:ext cx="1096545" cy="401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70819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felt 4">
            <a:extLst>
              <a:ext uri="{FF2B5EF4-FFF2-40B4-BE49-F238E27FC236}">
                <a16:creationId xmlns:a16="http://schemas.microsoft.com/office/drawing/2014/main" id="{2C97D8E2-FACF-8D2E-8622-4F89814C46A3}"/>
              </a:ext>
            </a:extLst>
          </p:cNvPr>
          <p:cNvSpPr txBox="1"/>
          <p:nvPr/>
        </p:nvSpPr>
        <p:spPr>
          <a:xfrm>
            <a:off x="415925" y="1484313"/>
            <a:ext cx="8423275" cy="3762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400"/>
              </a:lnSpc>
              <a:buNone/>
            </a:pPr>
            <a:r>
              <a:rPr lang="da-DK" sz="1600" b="1" dirty="0">
                <a:latin typeface="Ovink" pitchFamily="2" charset="77"/>
              </a:rPr>
              <a:t>TEORISPØRGSMÅLENE HJÆLPER MED AT:</a:t>
            </a:r>
          </a:p>
          <a:p>
            <a:pPr marL="342900" indent="-342900">
              <a:lnSpc>
                <a:spcPts val="2400"/>
              </a:lnSpc>
              <a:buFont typeface="Arial" panose="020B0604020202020204" pitchFamily="34" charset="0"/>
              <a:buChar char="•"/>
            </a:pPr>
            <a:r>
              <a:rPr lang="da-DK" sz="1600" dirty="0">
                <a:latin typeface="Source Sans Pro"/>
                <a:ea typeface="Source Sans Pro"/>
              </a:rPr>
              <a:t>Tjekke fakta</a:t>
            </a:r>
          </a:p>
          <a:p>
            <a:pPr marL="342900" indent="-342900">
              <a:lnSpc>
                <a:spcPts val="2400"/>
              </a:lnSpc>
              <a:buFont typeface="Arial" panose="020B0604020202020204" pitchFamily="34" charset="0"/>
              <a:buChar char="•"/>
            </a:pPr>
            <a:r>
              <a:rPr lang="da-DK" sz="1600" dirty="0">
                <a:latin typeface="Source Sans Pro"/>
                <a:ea typeface="Source Sans Pro"/>
              </a:rPr>
              <a:t>Give indblik i elevens viden og kompetencer </a:t>
            </a:r>
          </a:p>
          <a:p>
            <a:pPr marL="342900" indent="-342900">
              <a:lnSpc>
                <a:spcPts val="2400"/>
              </a:lnSpc>
              <a:buFont typeface="Arial" panose="020B0604020202020204" pitchFamily="34" charset="0"/>
              <a:buChar char="•"/>
            </a:pPr>
            <a:endParaRPr lang="da-DK" dirty="0">
              <a:solidFill>
                <a:srgbClr val="000B2C"/>
              </a:solidFill>
              <a:effectLst/>
              <a:latin typeface="Ovink" pitchFamily="2" charset="77"/>
              <a:cs typeface="Calibri" panose="020F0502020204030204" pitchFamily="34" charset="0"/>
            </a:endParaRPr>
          </a:p>
          <a:p>
            <a:pPr>
              <a:lnSpc>
                <a:spcPts val="2400"/>
              </a:lnSpc>
            </a:pPr>
            <a:r>
              <a:rPr lang="da-DK" sz="1600" b="1" dirty="0">
                <a:latin typeface="Ovink" pitchFamily="2" charset="77"/>
              </a:rPr>
              <a:t>TEMAER TIL OVERVEJELSE:</a:t>
            </a:r>
          </a:p>
          <a:p>
            <a:pPr marL="342900" indent="-342900">
              <a:lnSpc>
                <a:spcPts val="2400"/>
              </a:lnSpc>
              <a:buFont typeface="Arial" panose="020B0604020202020204" pitchFamily="34" charset="0"/>
              <a:buChar char="•"/>
            </a:pPr>
            <a:r>
              <a:rPr lang="da-DK" sz="1600" dirty="0">
                <a:latin typeface="Source Sans Pro"/>
                <a:ea typeface="Source Sans Pro"/>
              </a:rPr>
              <a:t>Kan skabe en eksamenskultur</a:t>
            </a:r>
          </a:p>
          <a:p>
            <a:pPr marL="342900" indent="-342900">
              <a:lnSpc>
                <a:spcPts val="2400"/>
              </a:lnSpc>
              <a:buFont typeface="Arial" panose="020B0604020202020204" pitchFamily="34" charset="0"/>
              <a:buChar char="•"/>
            </a:pPr>
            <a:r>
              <a:rPr lang="da-DK" sz="1600" dirty="0">
                <a:latin typeface="Source Sans Pro"/>
                <a:ea typeface="Source Sans Pro"/>
              </a:rPr>
              <a:t>Elevens fokus på borgeren/patienten og praksis kan forsvinde</a:t>
            </a:r>
          </a:p>
          <a:p>
            <a:pPr>
              <a:lnSpc>
                <a:spcPts val="2400"/>
              </a:lnSpc>
            </a:pPr>
            <a:endParaRPr lang="da-DK" dirty="0">
              <a:solidFill>
                <a:srgbClr val="000B2C"/>
              </a:solidFill>
              <a:latin typeface="Ovink" pitchFamily="2" charset="77"/>
              <a:cs typeface="Calibri" panose="020F0502020204030204" pitchFamily="34" charset="0"/>
            </a:endParaRPr>
          </a:p>
          <a:p>
            <a:pPr>
              <a:lnSpc>
                <a:spcPts val="2400"/>
              </a:lnSpc>
            </a:pPr>
            <a:r>
              <a:rPr lang="da-DK" sz="1600" b="1" dirty="0">
                <a:latin typeface="Ovink" pitchFamily="2" charset="77"/>
              </a:rPr>
              <a:t>EKSEMPLER:</a:t>
            </a:r>
          </a:p>
          <a:p>
            <a:pPr marL="342900" indent="-342900">
              <a:lnSpc>
                <a:spcPts val="2400"/>
              </a:lnSpc>
              <a:buFont typeface="Arial" panose="020B0604020202020204" pitchFamily="34" charset="0"/>
              <a:buChar char="•"/>
            </a:pPr>
            <a:r>
              <a:rPr lang="da-DK" sz="1600" dirty="0">
                <a:latin typeface="Source Sans Pro"/>
                <a:ea typeface="Source Sans Pro"/>
              </a:rPr>
              <a:t>Hvornår skal du være opmærksom på sårpleje hos de borgere/patienter, du arbejder med?</a:t>
            </a:r>
          </a:p>
          <a:p>
            <a:pPr marL="342900" indent="-342900">
              <a:lnSpc>
                <a:spcPts val="2400"/>
              </a:lnSpc>
              <a:buFont typeface="Arial" panose="020B0604020202020204" pitchFamily="34" charset="0"/>
              <a:buChar char="•"/>
            </a:pPr>
            <a:r>
              <a:rPr lang="da-DK" sz="1600" dirty="0">
                <a:latin typeface="Source Sans Pro"/>
                <a:ea typeface="Source Sans Pro"/>
              </a:rPr>
              <a:t>Hvordan arbejder du med hygiejne hos dine borgere?</a:t>
            </a:r>
          </a:p>
          <a:p>
            <a:pPr marL="342900" indent="-342900">
              <a:lnSpc>
                <a:spcPts val="2400"/>
              </a:lnSpc>
              <a:buFont typeface="Arial" panose="020B0604020202020204" pitchFamily="34" charset="0"/>
              <a:buChar char="•"/>
            </a:pPr>
            <a:r>
              <a:rPr lang="da-DK" sz="1600" dirty="0">
                <a:latin typeface="Source Sans Pro"/>
                <a:ea typeface="Source Sans Pro"/>
              </a:rPr>
              <a:t>Hvilken demenssygdom har borgeren/patienten? Kender du andre demenssygdomme? 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F8AE3A50-94CC-FAC1-F897-6C22FD3F295B}"/>
              </a:ext>
            </a:extLst>
          </p:cNvPr>
          <p:cNvSpPr txBox="1">
            <a:spLocks/>
          </p:cNvSpPr>
          <p:nvPr/>
        </p:nvSpPr>
        <p:spPr>
          <a:xfrm>
            <a:off x="415925" y="404813"/>
            <a:ext cx="9125231" cy="123835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da-DK" sz="4000" b="1" dirty="0">
                <a:solidFill>
                  <a:srgbClr val="28AB5C"/>
                </a:solidFill>
                <a:latin typeface="Ovink" pitchFamily="2" charset="77"/>
                <a:cs typeface="Calibri Light" panose="020F0302020204030204" pitchFamily="34" charset="0"/>
              </a:rPr>
              <a:t>Spørgsmål om teori</a:t>
            </a:r>
            <a:endParaRPr lang="en-US" sz="4000" b="1" dirty="0">
              <a:solidFill>
                <a:srgbClr val="28AB5C"/>
              </a:solidFill>
              <a:latin typeface="Ovink" pitchFamily="2" charset="77"/>
              <a:cs typeface="Calibri Light" panose="020F0302020204030204" pitchFamily="34" charset="0"/>
            </a:endParaRPr>
          </a:p>
        </p:txBody>
      </p:sp>
      <p:pic>
        <p:nvPicPr>
          <p:cNvPr id="3" name="Billede 2">
            <a:extLst>
              <a:ext uri="{FF2B5EF4-FFF2-40B4-BE49-F238E27FC236}">
                <a16:creationId xmlns:a16="http://schemas.microsoft.com/office/drawing/2014/main" id="{60EF84D8-7F71-27C3-7A6B-51BD7F7E55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8732" y="6270679"/>
            <a:ext cx="996771" cy="365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28784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78283E-903C-601B-402E-C5E80EBF82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felt 4">
            <a:extLst>
              <a:ext uri="{FF2B5EF4-FFF2-40B4-BE49-F238E27FC236}">
                <a16:creationId xmlns:a16="http://schemas.microsoft.com/office/drawing/2014/main" id="{A7D8870C-DA81-FD79-10E4-C8DE54B74C76}"/>
              </a:ext>
            </a:extLst>
          </p:cNvPr>
          <p:cNvSpPr txBox="1"/>
          <p:nvPr/>
        </p:nvSpPr>
        <p:spPr>
          <a:xfrm>
            <a:off x="415925" y="1484313"/>
            <a:ext cx="8423275" cy="42780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sz="1600" dirty="0">
                <a:latin typeface="Source Sans Pro"/>
                <a:ea typeface="Source Sans Pro"/>
              </a:rPr>
              <a:t>Refleksionsspørgsmål skaber fokus på elevens læring. </a:t>
            </a:r>
          </a:p>
          <a:p>
            <a:endParaRPr lang="da-DK" sz="1600" dirty="0">
              <a:latin typeface="Source Sans Pro"/>
              <a:ea typeface="Source Sans Pro"/>
            </a:endParaRPr>
          </a:p>
          <a:p>
            <a:r>
              <a:rPr lang="da-DK" sz="1600" b="1" dirty="0">
                <a:latin typeface="Ovink" pitchFamily="2" charset="77"/>
              </a:rPr>
              <a:t>FORDELENE ER: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1600" dirty="0">
                <a:latin typeface="Source Sans Pro"/>
                <a:ea typeface="Source Sans Pro"/>
              </a:rPr>
              <a:t>At eleven har lettere ved at huske eller tænke sig frem til svaret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1600" dirty="0">
                <a:latin typeface="Source Sans Pro"/>
                <a:ea typeface="Source Sans Pro"/>
              </a:rPr>
              <a:t>At man tager udgangspunkt i elevens niveau </a:t>
            </a:r>
          </a:p>
          <a:p>
            <a:endParaRPr lang="da-DK" sz="1600" b="1" dirty="0">
              <a:latin typeface="Ovink" pitchFamily="2" charset="77"/>
            </a:endParaRPr>
          </a:p>
          <a:p>
            <a:r>
              <a:rPr lang="da-DK" sz="1600" b="1" dirty="0">
                <a:latin typeface="Ovink" pitchFamily="2" charset="77"/>
              </a:rPr>
              <a:t>TEMAER TIL OVERVEJELSE: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1600" dirty="0">
                <a:latin typeface="Source Sans Pro"/>
                <a:ea typeface="Source Sans Pro"/>
              </a:rPr>
              <a:t>Kan være svære at svare på, hvis eleven ikke har erfaring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1600" dirty="0">
                <a:latin typeface="Source Sans Pro"/>
                <a:ea typeface="Source Sans Pro"/>
              </a:rPr>
              <a:t>Kan være svært at sætte ord på egen erfaring. Det kan være nemmere at holde sig til teori fra bogen </a:t>
            </a:r>
          </a:p>
          <a:p>
            <a:endParaRPr lang="da-DK" sz="1600" dirty="0">
              <a:latin typeface="Source Sans Pro"/>
              <a:ea typeface="Source Sans Pro"/>
            </a:endParaRPr>
          </a:p>
          <a:p>
            <a:r>
              <a:rPr lang="da-DK" sz="1600" b="1" dirty="0">
                <a:latin typeface="Ovink" pitchFamily="2" charset="77"/>
              </a:rPr>
              <a:t>EKSEMPLER: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1600" dirty="0">
                <a:latin typeface="Source Sans Pro"/>
                <a:ea typeface="Source Sans Pro"/>
              </a:rPr>
              <a:t>Hvilke oplevelser har du med borgeren/patienten i forhold til emnet? 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1600" dirty="0">
                <a:latin typeface="Source Sans Pro"/>
                <a:ea typeface="Source Sans Pro"/>
              </a:rPr>
              <a:t>Hvad er vigtigt for dig at lære?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1600" dirty="0">
                <a:latin typeface="Source Sans Pro"/>
                <a:ea typeface="Source Sans Pro"/>
              </a:rPr>
              <a:t>Hvilke erfaringer har du inden for emnet (hos de borgere/patienter, du har arbejdet med?/tidligere oplæring?/i skolen?)?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1600" dirty="0">
                <a:latin typeface="Source Sans Pro"/>
                <a:ea typeface="Source Sans Pro"/>
              </a:rPr>
              <a:t>Hvordan kommer du i gang med at lære mere om emnet?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63E6CD7D-B24F-C790-828D-B452317045A1}"/>
              </a:ext>
            </a:extLst>
          </p:cNvPr>
          <p:cNvSpPr txBox="1">
            <a:spLocks/>
          </p:cNvSpPr>
          <p:nvPr/>
        </p:nvSpPr>
        <p:spPr>
          <a:xfrm>
            <a:off x="415925" y="404813"/>
            <a:ext cx="9125231" cy="67468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da-DK" sz="4000" b="1" dirty="0">
                <a:solidFill>
                  <a:srgbClr val="28AB5C"/>
                </a:solidFill>
                <a:latin typeface="Ovink" pitchFamily="2" charset="77"/>
                <a:cs typeface="Calibri Light" panose="020F0302020204030204" pitchFamily="34" charset="0"/>
              </a:rPr>
              <a:t>Spørgsmål til refleksion</a:t>
            </a:r>
            <a:endParaRPr lang="en-US" sz="4000" b="1" dirty="0">
              <a:solidFill>
                <a:srgbClr val="28AB5C"/>
              </a:solidFill>
              <a:latin typeface="Ovink" pitchFamily="2" charset="77"/>
              <a:cs typeface="Calibri Light" panose="020F0302020204030204" pitchFamily="34" charset="0"/>
            </a:endParaRPr>
          </a:p>
        </p:txBody>
      </p:sp>
      <p:pic>
        <p:nvPicPr>
          <p:cNvPr id="3" name="Billede 2">
            <a:extLst>
              <a:ext uri="{FF2B5EF4-FFF2-40B4-BE49-F238E27FC236}">
                <a16:creationId xmlns:a16="http://schemas.microsoft.com/office/drawing/2014/main" id="{D87F8EAA-00A3-B0E8-A2EF-472632D4E1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1034" y="6248819"/>
            <a:ext cx="1096545" cy="401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00307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184F6C-A723-9364-BFB5-FB6462D5A0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felt 4">
            <a:extLst>
              <a:ext uri="{FF2B5EF4-FFF2-40B4-BE49-F238E27FC236}">
                <a16:creationId xmlns:a16="http://schemas.microsoft.com/office/drawing/2014/main" id="{3B38AE3A-FD05-80BC-8E71-23AAAAD86843}"/>
              </a:ext>
            </a:extLst>
          </p:cNvPr>
          <p:cNvSpPr txBox="1"/>
          <p:nvPr/>
        </p:nvSpPr>
        <p:spPr>
          <a:xfrm>
            <a:off x="415925" y="1484314"/>
            <a:ext cx="8540185" cy="41857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sz="1600" dirty="0">
                <a:latin typeface="Source Sans Pro"/>
                <a:ea typeface="Source Sans Pro"/>
              </a:rPr>
              <a:t>Spørgsmål til grupper kan skabe fælles refleksioner og viden blandt eleverne.</a:t>
            </a:r>
          </a:p>
          <a:p>
            <a:endParaRPr lang="da-DK" sz="1600" b="1" dirty="0">
              <a:latin typeface="Ovink" pitchFamily="2" charset="77"/>
            </a:endParaRPr>
          </a:p>
          <a:p>
            <a:r>
              <a:rPr lang="da-DK" sz="1600" b="1" dirty="0">
                <a:latin typeface="Ovink" pitchFamily="2" charset="77"/>
              </a:rPr>
              <a:t>FORDELENE ER:</a:t>
            </a:r>
          </a:p>
          <a:p>
            <a:pPr indent="-285750">
              <a:buFont typeface="Arial" panose="020B0604020202020204" pitchFamily="34" charset="0"/>
              <a:buChar char="•"/>
            </a:pPr>
            <a:r>
              <a:rPr lang="da-DK" sz="1600" dirty="0">
                <a:latin typeface="Source Sans Pro"/>
                <a:ea typeface="Source Sans Pro"/>
              </a:rPr>
              <a:t>Vi kan understøtte en fælles læringskultur mellem eleverne, så de begynder at bruge hinanden i hverdagen</a:t>
            </a:r>
          </a:p>
          <a:p>
            <a:pPr indent="-285750">
              <a:buFont typeface="Arial" panose="020B0604020202020204" pitchFamily="34" charset="0"/>
              <a:buChar char="•"/>
            </a:pPr>
            <a:r>
              <a:rPr lang="da-DK" sz="1600" dirty="0">
                <a:latin typeface="Source Sans Pro"/>
                <a:ea typeface="Source Sans Pro"/>
              </a:rPr>
              <a:t>Det er ok at sige noget forkert, fordi vi er ved at undersøge svaret sammen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a-DK" dirty="0">
              <a:latin typeface="Ovink" pitchFamily="2" charset="77"/>
              <a:cs typeface="Calibri" panose="020F0502020204030204" pitchFamily="34" charset="0"/>
            </a:endParaRPr>
          </a:p>
          <a:p>
            <a:r>
              <a:rPr lang="da-DK" sz="1600" b="1" dirty="0">
                <a:latin typeface="Ovink" pitchFamily="2" charset="77"/>
              </a:rPr>
              <a:t>TEMAER TIL OVERVEJELSE:</a:t>
            </a:r>
          </a:p>
          <a:p>
            <a:pPr indent="-285750">
              <a:buFont typeface="Arial" panose="020B0604020202020204" pitchFamily="34" charset="0"/>
              <a:buChar char="•"/>
            </a:pPr>
            <a:r>
              <a:rPr lang="da-DK" sz="1600" dirty="0">
                <a:latin typeface="Source Sans Pro"/>
                <a:ea typeface="Source Sans Pro"/>
              </a:rPr>
              <a:t>Hvordan gør vi det nemt at sige noget i en gruppe, hvis man ikke kender hinanden?</a:t>
            </a:r>
          </a:p>
          <a:p>
            <a:pPr indent="-285750">
              <a:buFont typeface="Arial" panose="020B0604020202020204" pitchFamily="34" charset="0"/>
              <a:buChar char="•"/>
            </a:pPr>
            <a:r>
              <a:rPr lang="da-DK" sz="1600" dirty="0">
                <a:latin typeface="Source Sans Pro"/>
                <a:ea typeface="Source Sans Pro"/>
              </a:rPr>
              <a:t>Eleverne kan komme til at rette på hinanden i stedet for at hjælpe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a-DK" dirty="0">
              <a:latin typeface="Ovink" pitchFamily="2" charset="77"/>
              <a:cs typeface="Calibri" panose="020F0502020204030204" pitchFamily="34" charset="0"/>
            </a:endParaRPr>
          </a:p>
          <a:p>
            <a:r>
              <a:rPr lang="da-DK" sz="1600" b="1" dirty="0">
                <a:latin typeface="Ovink" pitchFamily="2" charset="77"/>
              </a:rPr>
              <a:t>EKSEMPLER:</a:t>
            </a:r>
          </a:p>
          <a:p>
            <a:pPr indent="-285750">
              <a:buFont typeface="Arial" panose="020B0604020202020204" pitchFamily="34" charset="0"/>
              <a:buChar char="•"/>
            </a:pPr>
            <a:r>
              <a:rPr lang="da-DK" sz="1600" dirty="0">
                <a:latin typeface="Source Sans Pro"/>
                <a:ea typeface="Source Sans Pro"/>
              </a:rPr>
              <a:t>Hvad ved I om emnet? Undersøg det i fællesskab </a:t>
            </a:r>
          </a:p>
          <a:p>
            <a:pPr indent="-285750">
              <a:buFont typeface="Arial" panose="020B0604020202020204" pitchFamily="34" charset="0"/>
              <a:buChar char="•"/>
            </a:pPr>
            <a:r>
              <a:rPr lang="da-DK" sz="1600" dirty="0">
                <a:latin typeface="Source Sans Pro"/>
                <a:ea typeface="Source Sans Pro"/>
              </a:rPr>
              <a:t>Hvilket spørgsmål kunne være godt at stille jer nu?</a:t>
            </a:r>
          </a:p>
          <a:p>
            <a:pPr indent="-285750">
              <a:buFont typeface="Arial" panose="020B0604020202020204" pitchFamily="34" charset="0"/>
              <a:buChar char="•"/>
            </a:pPr>
            <a:r>
              <a:rPr lang="da-DK" sz="1600" dirty="0">
                <a:latin typeface="Source Sans Pro"/>
                <a:ea typeface="Source Sans Pro"/>
              </a:rPr>
              <a:t>Tal sammen to og to om noget tilsvarende, I har arbejdet med hos en borger/en patient. </a:t>
            </a:r>
          </a:p>
          <a:p>
            <a:pPr indent="-285750">
              <a:buFont typeface="Arial" panose="020B0604020202020204" pitchFamily="34" charset="0"/>
              <a:buChar char="•"/>
            </a:pPr>
            <a:r>
              <a:rPr lang="da-DK" sz="1600" dirty="0">
                <a:latin typeface="Source Sans Pro"/>
                <a:ea typeface="Source Sans Pro"/>
              </a:rPr>
              <a:t>Hvilke dilemmaer kan I få øje på i det her emne?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B2473CA5-76E4-5342-53F5-7ED6CE312412}"/>
              </a:ext>
            </a:extLst>
          </p:cNvPr>
          <p:cNvSpPr txBox="1">
            <a:spLocks/>
          </p:cNvSpPr>
          <p:nvPr/>
        </p:nvSpPr>
        <p:spPr>
          <a:xfrm>
            <a:off x="415925" y="404813"/>
            <a:ext cx="9125231" cy="67468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da-DK" sz="4000" b="1" dirty="0">
                <a:solidFill>
                  <a:srgbClr val="28AB5C"/>
                </a:solidFill>
                <a:latin typeface="Ovink" pitchFamily="2" charset="77"/>
                <a:cs typeface="Calibri Light" panose="020F0302020204030204" pitchFamily="34" charset="0"/>
              </a:rPr>
              <a:t>Spørgsmål til grupper</a:t>
            </a:r>
            <a:endParaRPr lang="en-US" sz="4000" b="1" dirty="0">
              <a:solidFill>
                <a:srgbClr val="28AB5C"/>
              </a:solidFill>
              <a:latin typeface="Ovink" pitchFamily="2" charset="77"/>
              <a:cs typeface="Calibri Light" panose="020F0302020204030204" pitchFamily="34" charset="0"/>
            </a:endParaRPr>
          </a:p>
        </p:txBody>
      </p:sp>
      <p:pic>
        <p:nvPicPr>
          <p:cNvPr id="3" name="Billede 2">
            <a:extLst>
              <a:ext uri="{FF2B5EF4-FFF2-40B4-BE49-F238E27FC236}">
                <a16:creationId xmlns:a16="http://schemas.microsoft.com/office/drawing/2014/main" id="{C172D9B0-BF87-B3E1-62A0-424FB53572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1034" y="6248819"/>
            <a:ext cx="1096545" cy="401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21092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>
            <a:extLst>
              <a:ext uri="{FF2B5EF4-FFF2-40B4-BE49-F238E27FC236}">
                <a16:creationId xmlns:a16="http://schemas.microsoft.com/office/drawing/2014/main" id="{BC4F232D-6187-E3BC-9D8D-CE8DC24BA2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1034" y="6248819"/>
            <a:ext cx="1096545" cy="401552"/>
          </a:xfrm>
          <a:prstGeom prst="rect">
            <a:avLst/>
          </a:prstGeom>
        </p:spPr>
      </p:pic>
      <p:pic>
        <p:nvPicPr>
          <p:cNvPr id="5" name="Billede 4">
            <a:extLst>
              <a:ext uri="{FF2B5EF4-FFF2-40B4-BE49-F238E27FC236}">
                <a16:creationId xmlns:a16="http://schemas.microsoft.com/office/drawing/2014/main" id="{96470CC3-268B-C914-14E6-E9E68652E8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6800" y="557090"/>
            <a:ext cx="7772400" cy="5049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90725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7CE6D07C-946B-487C-86C7-4624A8AC84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5925" y="423861"/>
            <a:ext cx="9074151" cy="1141524"/>
          </a:xfrm>
        </p:spPr>
        <p:txBody>
          <a:bodyPr anchor="t"/>
          <a:lstStyle/>
          <a:p>
            <a:r>
              <a:rPr lang="da-DK" sz="4000" dirty="0">
                <a:solidFill>
                  <a:srgbClr val="28AB5C"/>
                </a:solidFill>
                <a:cs typeface="Calibri Light" panose="020F0302020204030204" pitchFamily="34" charset="0"/>
              </a:rPr>
              <a:t>Planlægningsredskabet ‘femkanten’</a:t>
            </a:r>
            <a:endParaRPr lang="en-US" sz="4000" dirty="0">
              <a:solidFill>
                <a:srgbClr val="28AB5C"/>
              </a:solidFill>
              <a:cs typeface="Calibri Light" panose="020F0302020204030204" pitchFamily="34" charset="0"/>
            </a:endParaRPr>
          </a:p>
        </p:txBody>
      </p:sp>
      <p:grpSp>
        <p:nvGrpSpPr>
          <p:cNvPr id="57" name="Group 56">
            <a:extLst>
              <a:ext uri="{FF2B5EF4-FFF2-40B4-BE49-F238E27FC236}">
                <a16:creationId xmlns:a16="http://schemas.microsoft.com/office/drawing/2014/main" id="{98477569-9632-33B7-76ED-406C1664DD1B}"/>
              </a:ext>
            </a:extLst>
          </p:cNvPr>
          <p:cNvGrpSpPr/>
          <p:nvPr/>
        </p:nvGrpSpPr>
        <p:grpSpPr>
          <a:xfrm>
            <a:off x="1954412" y="2060992"/>
            <a:ext cx="5997176" cy="3664701"/>
            <a:chOff x="293687" y="2060992"/>
            <a:chExt cx="5997176" cy="3664701"/>
          </a:xfrm>
        </p:grpSpPr>
        <p:sp>
          <p:nvSpPr>
            <p:cNvPr id="11" name="Tekstfelt 4">
              <a:extLst>
                <a:ext uri="{FF2B5EF4-FFF2-40B4-BE49-F238E27FC236}">
                  <a16:creationId xmlns:a16="http://schemas.microsoft.com/office/drawing/2014/main" id="{461EA770-DBE5-1E23-6AFB-DB4D8C05773A}"/>
                </a:ext>
              </a:extLst>
            </p:cNvPr>
            <p:cNvSpPr txBox="1"/>
            <p:nvPr/>
          </p:nvSpPr>
          <p:spPr>
            <a:xfrm>
              <a:off x="4928788" y="3462966"/>
              <a:ext cx="1362075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da-DK" sz="1400" b="1" dirty="0">
                  <a:solidFill>
                    <a:srgbClr val="28AB5C"/>
                  </a:solidFill>
                  <a:latin typeface="Ovink" pitchFamily="2" charset="77"/>
                  <a:cs typeface="Calibri" panose="020F0502020204030204" pitchFamily="34" charset="0"/>
                </a:rPr>
                <a:t>ROLLER</a:t>
              </a:r>
            </a:p>
          </p:txBody>
        </p:sp>
        <p:grpSp>
          <p:nvGrpSpPr>
            <p:cNvPr id="54" name="Group 53">
              <a:extLst>
                <a:ext uri="{FF2B5EF4-FFF2-40B4-BE49-F238E27FC236}">
                  <a16:creationId xmlns:a16="http://schemas.microsoft.com/office/drawing/2014/main" id="{AD845C7D-A481-8049-E4F7-384AF6370EFF}"/>
                </a:ext>
              </a:extLst>
            </p:cNvPr>
            <p:cNvGrpSpPr/>
            <p:nvPr/>
          </p:nvGrpSpPr>
          <p:grpSpPr>
            <a:xfrm>
              <a:off x="293687" y="2060992"/>
              <a:ext cx="5402608" cy="3664701"/>
              <a:chOff x="293687" y="2192473"/>
              <a:chExt cx="5402608" cy="3664701"/>
            </a:xfrm>
          </p:grpSpPr>
          <p:sp>
            <p:nvSpPr>
              <p:cNvPr id="2" name="Tekstfelt 1">
                <a:extLst>
                  <a:ext uri="{FF2B5EF4-FFF2-40B4-BE49-F238E27FC236}">
                    <a16:creationId xmlns:a16="http://schemas.microsoft.com/office/drawing/2014/main" id="{D1AD6CB3-864E-7143-9650-A46B9AE228C6}"/>
                  </a:ext>
                </a:extLst>
              </p:cNvPr>
              <p:cNvSpPr txBox="1"/>
              <p:nvPr/>
            </p:nvSpPr>
            <p:spPr>
              <a:xfrm>
                <a:off x="1143798" y="2424050"/>
                <a:ext cx="4161627" cy="3206013"/>
              </a:xfrm>
              <a:prstGeom prst="rect">
                <a:avLst/>
              </a:prstGeom>
            </p:spPr>
            <p:txBody>
              <a:bodyPr vert="horz" lIns="0" tIns="0" rIns="0" bIns="0" rtlCol="0">
                <a:normAutofit/>
              </a:bodyPr>
              <a:lstStyle/>
              <a:p>
                <a:pPr>
                  <a:spcAft>
                    <a:spcPts val="488"/>
                  </a:spcAft>
                  <a:buFont typeface="Arial" panose="020B0604020202020204" pitchFamily="34" charset="0"/>
                </a:pPr>
                <a:endParaRPr lang="da-DK" sz="1950" dirty="0">
                  <a:solidFill>
                    <a:srgbClr val="000C2E"/>
                  </a:solidFill>
                  <a:latin typeface="Ovink" pitchFamily="2" charset="77"/>
                </a:endParaRPr>
              </a:p>
            </p:txBody>
          </p:sp>
          <p:sp>
            <p:nvSpPr>
              <p:cNvPr id="8" name="Tekstfelt 4">
                <a:extLst>
                  <a:ext uri="{FF2B5EF4-FFF2-40B4-BE49-F238E27FC236}">
                    <a16:creationId xmlns:a16="http://schemas.microsoft.com/office/drawing/2014/main" id="{068E1745-88F6-B43D-7535-C12E6FAF0EB9}"/>
                  </a:ext>
                </a:extLst>
              </p:cNvPr>
              <p:cNvSpPr txBox="1"/>
              <p:nvPr/>
            </p:nvSpPr>
            <p:spPr>
              <a:xfrm>
                <a:off x="2611237" y="2192473"/>
                <a:ext cx="1362075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da-DK" sz="1400" b="1" dirty="0">
                    <a:solidFill>
                      <a:srgbClr val="28AB5C"/>
                    </a:solidFill>
                    <a:latin typeface="Ovink" pitchFamily="2" charset="77"/>
                    <a:cs typeface="Calibri" panose="020F0502020204030204" pitchFamily="34" charset="0"/>
                  </a:rPr>
                  <a:t>RAMMER</a:t>
                </a:r>
              </a:p>
            </p:txBody>
          </p:sp>
          <p:sp>
            <p:nvSpPr>
              <p:cNvPr id="10" name="Tekstfelt 4">
                <a:extLst>
                  <a:ext uri="{FF2B5EF4-FFF2-40B4-BE49-F238E27FC236}">
                    <a16:creationId xmlns:a16="http://schemas.microsoft.com/office/drawing/2014/main" id="{1D2C631D-F59E-8CB0-BD1F-70931AB1DCC8}"/>
                  </a:ext>
                </a:extLst>
              </p:cNvPr>
              <p:cNvSpPr txBox="1"/>
              <p:nvPr/>
            </p:nvSpPr>
            <p:spPr>
              <a:xfrm>
                <a:off x="293687" y="3462966"/>
                <a:ext cx="1362075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r"/>
                <a:r>
                  <a:rPr lang="da-DK" sz="1400" b="1" dirty="0">
                    <a:solidFill>
                      <a:srgbClr val="28AB5C"/>
                    </a:solidFill>
                    <a:latin typeface="Ovink" pitchFamily="2" charset="77"/>
                    <a:cs typeface="Calibri" panose="020F0502020204030204" pitchFamily="34" charset="0"/>
                  </a:rPr>
                  <a:t>OPFØLGNING</a:t>
                </a:r>
              </a:p>
            </p:txBody>
          </p:sp>
          <p:sp>
            <p:nvSpPr>
              <p:cNvPr id="12" name="Tekstfelt 4">
                <a:extLst>
                  <a:ext uri="{FF2B5EF4-FFF2-40B4-BE49-F238E27FC236}">
                    <a16:creationId xmlns:a16="http://schemas.microsoft.com/office/drawing/2014/main" id="{C4D0B894-4397-7A6D-38CD-2D06B9A6EA5E}"/>
                  </a:ext>
                </a:extLst>
              </p:cNvPr>
              <p:cNvSpPr txBox="1"/>
              <p:nvPr/>
            </p:nvSpPr>
            <p:spPr>
              <a:xfrm>
                <a:off x="4334220" y="5549397"/>
                <a:ext cx="1362075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da-DK" sz="1400" b="1" dirty="0">
                    <a:solidFill>
                      <a:srgbClr val="28AB5C"/>
                    </a:solidFill>
                    <a:latin typeface="Ovink" pitchFamily="2" charset="77"/>
                    <a:cs typeface="Calibri" panose="020F0502020204030204" pitchFamily="34" charset="0"/>
                  </a:rPr>
                  <a:t>INDHOLD</a:t>
                </a:r>
              </a:p>
            </p:txBody>
          </p:sp>
          <p:sp>
            <p:nvSpPr>
              <p:cNvPr id="13" name="Tekstfelt 4">
                <a:extLst>
                  <a:ext uri="{FF2B5EF4-FFF2-40B4-BE49-F238E27FC236}">
                    <a16:creationId xmlns:a16="http://schemas.microsoft.com/office/drawing/2014/main" id="{2D280F7A-FE92-18DB-82FA-684A6F5FB4CA}"/>
                  </a:ext>
                </a:extLst>
              </p:cNvPr>
              <p:cNvSpPr txBox="1"/>
              <p:nvPr/>
            </p:nvSpPr>
            <p:spPr>
              <a:xfrm>
                <a:off x="1107487" y="5549397"/>
                <a:ext cx="1140414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r"/>
                <a:r>
                  <a:rPr lang="da-DK" sz="1400" b="1" dirty="0">
                    <a:solidFill>
                      <a:srgbClr val="28AB5C"/>
                    </a:solidFill>
                    <a:latin typeface="Ovink" pitchFamily="2" charset="77"/>
                    <a:cs typeface="Calibri" panose="020F0502020204030204" pitchFamily="34" charset="0"/>
                  </a:rPr>
                  <a:t>METODER</a:t>
                </a:r>
              </a:p>
            </p:txBody>
          </p:sp>
          <p:sp>
            <p:nvSpPr>
              <p:cNvPr id="14" name="Oval 13">
                <a:extLst>
                  <a:ext uri="{FF2B5EF4-FFF2-40B4-BE49-F238E27FC236}">
                    <a16:creationId xmlns:a16="http://schemas.microsoft.com/office/drawing/2014/main" id="{00F8ECE4-F49C-219B-890D-2C9B49C75004}"/>
                  </a:ext>
                </a:extLst>
              </p:cNvPr>
              <p:cNvSpPr/>
              <p:nvPr/>
            </p:nvSpPr>
            <p:spPr>
              <a:xfrm>
                <a:off x="3173208" y="2508097"/>
                <a:ext cx="238132" cy="238132"/>
              </a:xfrm>
              <a:prstGeom prst="ellipse">
                <a:avLst/>
              </a:prstGeom>
              <a:solidFill>
                <a:srgbClr val="28AB5C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ES"/>
              </a:p>
            </p:txBody>
          </p:sp>
          <p:cxnSp>
            <p:nvCxnSpPr>
              <p:cNvPr id="17" name="Straight Connector 16">
                <a:extLst>
                  <a:ext uri="{FF2B5EF4-FFF2-40B4-BE49-F238E27FC236}">
                    <a16:creationId xmlns:a16="http://schemas.microsoft.com/office/drawing/2014/main" id="{FBA37119-8D58-FE39-FE94-E109DEFDE1B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362036" y="2851247"/>
                <a:ext cx="781243" cy="2413480"/>
              </a:xfrm>
              <a:prstGeom prst="line">
                <a:avLst/>
              </a:prstGeom>
              <a:ln cap="rnd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Straight Connector 21">
                <a:extLst>
                  <a:ext uri="{FF2B5EF4-FFF2-40B4-BE49-F238E27FC236}">
                    <a16:creationId xmlns:a16="http://schemas.microsoft.com/office/drawing/2014/main" id="{F3F7B07C-44D5-1E3F-5AAD-5AE929CDC39E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441271" y="2851247"/>
                <a:ext cx="783340" cy="2413480"/>
              </a:xfrm>
              <a:prstGeom prst="line">
                <a:avLst/>
              </a:prstGeom>
              <a:ln cap="rnd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30">
                <a:extLst>
                  <a:ext uri="{FF2B5EF4-FFF2-40B4-BE49-F238E27FC236}">
                    <a16:creationId xmlns:a16="http://schemas.microsoft.com/office/drawing/2014/main" id="{BD575D05-226F-5AFB-7A6A-04ABD62A5209}"/>
                  </a:ext>
                </a:extLst>
              </p:cNvPr>
              <p:cNvCxnSpPr/>
              <p:nvPr/>
            </p:nvCxnSpPr>
            <p:spPr>
              <a:xfrm>
                <a:off x="2045855" y="3752271"/>
                <a:ext cx="249843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Connector 31">
                <a:extLst>
                  <a:ext uri="{FF2B5EF4-FFF2-40B4-BE49-F238E27FC236}">
                    <a16:creationId xmlns:a16="http://schemas.microsoft.com/office/drawing/2014/main" id="{30FA718B-A806-2F2F-0254-B1229E20E5F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856510" y="3969326"/>
                <a:ext cx="438726" cy="1295401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Straight Connector 33">
                <a:extLst>
                  <a:ext uri="{FF2B5EF4-FFF2-40B4-BE49-F238E27FC236}">
                    <a16:creationId xmlns:a16="http://schemas.microsoft.com/office/drawing/2014/main" id="{ADC7BE40-B111-FC51-EFB2-ABD84D928E5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293834" y="3969326"/>
                <a:ext cx="418725" cy="1309752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Straight Connector 36">
                <a:extLst>
                  <a:ext uri="{FF2B5EF4-FFF2-40B4-BE49-F238E27FC236}">
                    <a16:creationId xmlns:a16="http://schemas.microsoft.com/office/drawing/2014/main" id="{213EFF52-44E2-E225-09DB-6C327254C086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3479504" y="2768599"/>
                <a:ext cx="1132861" cy="848255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Straight Connector 39">
                <a:extLst>
                  <a:ext uri="{FF2B5EF4-FFF2-40B4-BE49-F238E27FC236}">
                    <a16:creationId xmlns:a16="http://schemas.microsoft.com/office/drawing/2014/main" id="{C55B87EF-CFFF-06FE-4B06-73500853ECD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974805" y="2768599"/>
                <a:ext cx="1116771" cy="848255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Straight Connector 41">
                <a:extLst>
                  <a:ext uri="{FF2B5EF4-FFF2-40B4-BE49-F238E27FC236}">
                    <a16:creationId xmlns:a16="http://schemas.microsoft.com/office/drawing/2014/main" id="{45C2FDF9-BF1D-62E1-25D1-A6FFBFDB3D2F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572326" y="3887689"/>
                <a:ext cx="2020353" cy="147402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Straight Connector 43">
                <a:extLst>
                  <a:ext uri="{FF2B5EF4-FFF2-40B4-BE49-F238E27FC236}">
                    <a16:creationId xmlns:a16="http://schemas.microsoft.com/office/drawing/2014/main" id="{77492CE6-1091-2D0D-C215-A98DFEA2B24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611237" y="5502561"/>
                <a:ext cx="1362075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7" name="Oval 46">
                <a:extLst>
                  <a:ext uri="{FF2B5EF4-FFF2-40B4-BE49-F238E27FC236}">
                    <a16:creationId xmlns:a16="http://schemas.microsoft.com/office/drawing/2014/main" id="{002BF59F-87B2-84B1-6AF7-8A0298DDCEC7}"/>
                  </a:ext>
                </a:extLst>
              </p:cNvPr>
              <p:cNvSpPr/>
              <p:nvPr/>
            </p:nvSpPr>
            <p:spPr>
              <a:xfrm>
                <a:off x="1667680" y="3634934"/>
                <a:ext cx="238132" cy="238132"/>
              </a:xfrm>
              <a:prstGeom prst="ellipse">
                <a:avLst/>
              </a:prstGeom>
              <a:solidFill>
                <a:srgbClr val="28AB5C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ES"/>
              </a:p>
            </p:txBody>
          </p:sp>
          <p:sp>
            <p:nvSpPr>
              <p:cNvPr id="48" name="Oval 47">
                <a:extLst>
                  <a:ext uri="{FF2B5EF4-FFF2-40B4-BE49-F238E27FC236}">
                    <a16:creationId xmlns:a16="http://schemas.microsoft.com/office/drawing/2014/main" id="{0AFEC56C-E618-E16D-B9E4-47722803D37A}"/>
                  </a:ext>
                </a:extLst>
              </p:cNvPr>
              <p:cNvSpPr/>
              <p:nvPr/>
            </p:nvSpPr>
            <p:spPr>
              <a:xfrm>
                <a:off x="4669499" y="3634934"/>
                <a:ext cx="238132" cy="238132"/>
              </a:xfrm>
              <a:prstGeom prst="ellipse">
                <a:avLst/>
              </a:prstGeom>
              <a:solidFill>
                <a:srgbClr val="28AB5C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ES"/>
              </a:p>
            </p:txBody>
          </p:sp>
          <p:sp>
            <p:nvSpPr>
              <p:cNvPr id="49" name="Oval 48">
                <a:extLst>
                  <a:ext uri="{FF2B5EF4-FFF2-40B4-BE49-F238E27FC236}">
                    <a16:creationId xmlns:a16="http://schemas.microsoft.com/office/drawing/2014/main" id="{FB69C053-23CE-0873-0069-3AB6D0735BDC}"/>
                  </a:ext>
                </a:extLst>
              </p:cNvPr>
              <p:cNvSpPr/>
              <p:nvPr/>
            </p:nvSpPr>
            <p:spPr>
              <a:xfrm>
                <a:off x="4101463" y="5385225"/>
                <a:ext cx="238132" cy="238132"/>
              </a:xfrm>
              <a:prstGeom prst="ellipse">
                <a:avLst/>
              </a:prstGeom>
              <a:solidFill>
                <a:srgbClr val="28AB5C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ES"/>
              </a:p>
            </p:txBody>
          </p:sp>
          <p:sp>
            <p:nvSpPr>
              <p:cNvPr id="50" name="Oval 49">
                <a:extLst>
                  <a:ext uri="{FF2B5EF4-FFF2-40B4-BE49-F238E27FC236}">
                    <a16:creationId xmlns:a16="http://schemas.microsoft.com/office/drawing/2014/main" id="{E524208F-FBB2-414D-ACF2-316BC2DB364A}"/>
                  </a:ext>
                </a:extLst>
              </p:cNvPr>
              <p:cNvSpPr/>
              <p:nvPr/>
            </p:nvSpPr>
            <p:spPr>
              <a:xfrm>
                <a:off x="2244954" y="5385225"/>
                <a:ext cx="238132" cy="238132"/>
              </a:xfrm>
              <a:prstGeom prst="ellipse">
                <a:avLst/>
              </a:prstGeom>
              <a:solidFill>
                <a:srgbClr val="28AB5C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ES"/>
              </a:p>
            </p:txBody>
          </p:sp>
          <p:cxnSp>
            <p:nvCxnSpPr>
              <p:cNvPr id="51" name="Straight Connector 50">
                <a:extLst>
                  <a:ext uri="{FF2B5EF4-FFF2-40B4-BE49-F238E27FC236}">
                    <a16:creationId xmlns:a16="http://schemas.microsoft.com/office/drawing/2014/main" id="{960D45C2-1E09-E852-89A7-00E3C9013E6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991871" y="3887689"/>
                <a:ext cx="2024873" cy="1467588"/>
              </a:xfrm>
              <a:prstGeom prst="line">
                <a:avLst/>
              </a:prstGeom>
              <a:ln cap="rnd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3" name="Billede 2">
            <a:extLst>
              <a:ext uri="{FF2B5EF4-FFF2-40B4-BE49-F238E27FC236}">
                <a16:creationId xmlns:a16="http://schemas.microsoft.com/office/drawing/2014/main" id="{39245CCB-E7CD-FCA3-B2FB-7572C9233EF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1034" y="6248819"/>
            <a:ext cx="1096545" cy="401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75979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85C380A-61CD-4CAB-823B-E14441AC36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5925" y="404814"/>
            <a:ext cx="9210074" cy="988592"/>
          </a:xfrm>
        </p:spPr>
        <p:txBody>
          <a:bodyPr anchor="t"/>
          <a:lstStyle/>
          <a:p>
            <a:r>
              <a:rPr lang="da-DK" sz="4000" dirty="0">
                <a:solidFill>
                  <a:srgbClr val="28AB5C"/>
                </a:solidFill>
                <a:cs typeface="Calibri Light" panose="020F0302020204030204" pitchFamily="34" charset="0"/>
              </a:rPr>
              <a:t>Indhold: Hvad skal vejledningen indeholde?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73637F8-FF8E-40A6-8E6C-7D5FB3FC0B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5926" y="2024064"/>
            <a:ext cx="3508004" cy="3278944"/>
          </a:xfrm>
        </p:spPr>
        <p:txBody>
          <a:bodyPr>
            <a:noAutofit/>
          </a:bodyPr>
          <a:lstStyle/>
          <a:p>
            <a:pPr>
              <a:lnSpc>
                <a:spcPts val="2000"/>
              </a:lnSpc>
            </a:pPr>
            <a:r>
              <a:rPr lang="da-DK" sz="1600" dirty="0">
                <a:latin typeface="Source Sans Pro"/>
                <a:ea typeface="Source Sans Pro"/>
              </a:rPr>
              <a:t>Hvad er målet for vejledningen?</a:t>
            </a:r>
          </a:p>
          <a:p>
            <a:pPr>
              <a:lnSpc>
                <a:spcPts val="2000"/>
              </a:lnSpc>
            </a:pPr>
            <a:r>
              <a:rPr lang="da-DK" sz="1600" dirty="0">
                <a:latin typeface="Source Sans Pro"/>
                <a:ea typeface="Source Sans Pro"/>
              </a:rPr>
              <a:t>Hvor mange elever deltager – og hvem er de?</a:t>
            </a:r>
          </a:p>
          <a:p>
            <a:pPr>
              <a:lnSpc>
                <a:spcPts val="2000"/>
              </a:lnSpc>
            </a:pPr>
            <a:r>
              <a:rPr lang="da-DK" sz="1600" dirty="0">
                <a:latin typeface="Source Sans Pro"/>
                <a:ea typeface="Source Sans Pro"/>
              </a:rPr>
              <a:t>Hvilken viden skal eleverne have på forhånd?</a:t>
            </a:r>
          </a:p>
          <a:p>
            <a:pPr>
              <a:lnSpc>
                <a:spcPts val="2000"/>
              </a:lnSpc>
            </a:pPr>
            <a:r>
              <a:rPr lang="da-DK" sz="1600" dirty="0">
                <a:latin typeface="Source Sans Pro"/>
                <a:ea typeface="Source Sans Pro"/>
              </a:rPr>
              <a:t>Hvad er temaet for vejledningen?</a:t>
            </a:r>
          </a:p>
          <a:p>
            <a:pPr>
              <a:lnSpc>
                <a:spcPts val="2000"/>
              </a:lnSpc>
            </a:pPr>
            <a:r>
              <a:rPr lang="da-DK" sz="1600" dirty="0">
                <a:latin typeface="Source Sans Pro"/>
                <a:ea typeface="Source Sans Pro"/>
              </a:rPr>
              <a:t>Hvilke forventninger er der til eleverne?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6D017E9A-DCA0-5014-7F71-64D3DEBC12F0}"/>
              </a:ext>
            </a:extLst>
          </p:cNvPr>
          <p:cNvGrpSpPr/>
          <p:nvPr/>
        </p:nvGrpSpPr>
        <p:grpSpPr>
          <a:xfrm>
            <a:off x="4271962" y="1959396"/>
            <a:ext cx="5997176" cy="3713129"/>
            <a:chOff x="4271962" y="1959396"/>
            <a:chExt cx="5997176" cy="3713129"/>
          </a:xfrm>
        </p:grpSpPr>
        <p:sp>
          <p:nvSpPr>
            <p:cNvPr id="53" name="Tekstfelt 4">
              <a:extLst>
                <a:ext uri="{FF2B5EF4-FFF2-40B4-BE49-F238E27FC236}">
                  <a16:creationId xmlns:a16="http://schemas.microsoft.com/office/drawing/2014/main" id="{41F697B6-ED10-8E76-DD0E-947FF4F971AC}"/>
                </a:ext>
              </a:extLst>
            </p:cNvPr>
            <p:cNvSpPr txBox="1"/>
            <p:nvPr/>
          </p:nvSpPr>
          <p:spPr>
            <a:xfrm>
              <a:off x="8907063" y="3361370"/>
              <a:ext cx="1362075" cy="2462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da-DK" sz="1000" b="1" dirty="0">
                  <a:solidFill>
                    <a:srgbClr val="28AB5C"/>
                  </a:solidFill>
                  <a:latin typeface="Ovink" pitchFamily="2" charset="77"/>
                  <a:cs typeface="Calibri" panose="020F0502020204030204" pitchFamily="34" charset="0"/>
                </a:rPr>
                <a:t>ROLLER</a:t>
              </a:r>
            </a:p>
          </p:txBody>
        </p:sp>
        <p:sp>
          <p:nvSpPr>
            <p:cNvPr id="54" name="Tekstfelt 1">
              <a:extLst>
                <a:ext uri="{FF2B5EF4-FFF2-40B4-BE49-F238E27FC236}">
                  <a16:creationId xmlns:a16="http://schemas.microsoft.com/office/drawing/2014/main" id="{6E9C4CE5-256A-776F-2747-9172757A4A65}"/>
                </a:ext>
              </a:extLst>
            </p:cNvPr>
            <p:cNvSpPr txBox="1"/>
            <p:nvPr/>
          </p:nvSpPr>
          <p:spPr>
            <a:xfrm>
              <a:off x="5122073" y="2190973"/>
              <a:ext cx="4161627" cy="3206013"/>
            </a:xfrm>
            <a:prstGeom prst="rect">
              <a:avLst/>
            </a:prstGeom>
          </p:spPr>
          <p:txBody>
            <a:bodyPr vert="horz" lIns="0" tIns="0" rIns="0" bIns="0" rtlCol="0">
              <a:normAutofit/>
            </a:bodyPr>
            <a:lstStyle/>
            <a:p>
              <a:pPr>
                <a:spcAft>
                  <a:spcPts val="488"/>
                </a:spcAft>
                <a:buFont typeface="Arial" panose="020B0604020202020204" pitchFamily="34" charset="0"/>
              </a:pPr>
              <a:endParaRPr lang="da-DK" sz="1950" dirty="0">
                <a:solidFill>
                  <a:srgbClr val="000C2E"/>
                </a:solidFill>
                <a:latin typeface="Ovink" pitchFamily="2" charset="77"/>
              </a:endParaRPr>
            </a:p>
          </p:txBody>
        </p:sp>
        <p:sp>
          <p:nvSpPr>
            <p:cNvPr id="55" name="Tekstfelt 4">
              <a:extLst>
                <a:ext uri="{FF2B5EF4-FFF2-40B4-BE49-F238E27FC236}">
                  <a16:creationId xmlns:a16="http://schemas.microsoft.com/office/drawing/2014/main" id="{15976E53-4E34-C5E8-01AF-18085825ACC2}"/>
                </a:ext>
              </a:extLst>
            </p:cNvPr>
            <p:cNvSpPr txBox="1"/>
            <p:nvPr/>
          </p:nvSpPr>
          <p:spPr>
            <a:xfrm>
              <a:off x="6589512" y="1959396"/>
              <a:ext cx="1362075" cy="2462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da-DK" sz="1000" b="1" dirty="0">
                  <a:solidFill>
                    <a:srgbClr val="98C39A"/>
                  </a:solidFill>
                  <a:latin typeface="Ovink" pitchFamily="2" charset="77"/>
                  <a:cs typeface="Calibri" panose="020F0502020204030204" pitchFamily="34" charset="0"/>
                </a:rPr>
                <a:t>RAMMER</a:t>
              </a:r>
            </a:p>
          </p:txBody>
        </p:sp>
        <p:sp>
          <p:nvSpPr>
            <p:cNvPr id="56" name="Tekstfelt 4">
              <a:extLst>
                <a:ext uri="{FF2B5EF4-FFF2-40B4-BE49-F238E27FC236}">
                  <a16:creationId xmlns:a16="http://schemas.microsoft.com/office/drawing/2014/main" id="{FEBC619D-811D-7592-2911-9E2DBAB28596}"/>
                </a:ext>
              </a:extLst>
            </p:cNvPr>
            <p:cNvSpPr txBox="1"/>
            <p:nvPr/>
          </p:nvSpPr>
          <p:spPr>
            <a:xfrm>
              <a:off x="4271962" y="3229889"/>
              <a:ext cx="1362075" cy="2462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da-DK" sz="1000" b="1" dirty="0">
                  <a:solidFill>
                    <a:srgbClr val="98C39A"/>
                  </a:solidFill>
                  <a:latin typeface="Ovink" pitchFamily="2" charset="77"/>
                  <a:cs typeface="Calibri" panose="020F0502020204030204" pitchFamily="34" charset="0"/>
                </a:rPr>
                <a:t>OPFØLGNING</a:t>
              </a:r>
            </a:p>
          </p:txBody>
        </p:sp>
        <p:sp>
          <p:nvSpPr>
            <p:cNvPr id="57" name="Tekstfelt 4">
              <a:extLst>
                <a:ext uri="{FF2B5EF4-FFF2-40B4-BE49-F238E27FC236}">
                  <a16:creationId xmlns:a16="http://schemas.microsoft.com/office/drawing/2014/main" id="{0A89BA45-0023-5E81-889B-285F4E3D7513}"/>
                </a:ext>
              </a:extLst>
            </p:cNvPr>
            <p:cNvSpPr txBox="1"/>
            <p:nvPr/>
          </p:nvSpPr>
          <p:spPr>
            <a:xfrm>
              <a:off x="8288768" y="5364748"/>
              <a:ext cx="1362075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da-DK" sz="1400" b="1" dirty="0">
                  <a:solidFill>
                    <a:srgbClr val="28AB5C"/>
                  </a:solidFill>
                  <a:latin typeface="Ovink" pitchFamily="2" charset="77"/>
                  <a:cs typeface="Calibri" panose="020F0502020204030204" pitchFamily="34" charset="0"/>
                </a:rPr>
                <a:t>INDHOLD</a:t>
              </a:r>
            </a:p>
          </p:txBody>
        </p:sp>
        <p:sp>
          <p:nvSpPr>
            <p:cNvPr id="58" name="Tekstfelt 4">
              <a:extLst>
                <a:ext uri="{FF2B5EF4-FFF2-40B4-BE49-F238E27FC236}">
                  <a16:creationId xmlns:a16="http://schemas.microsoft.com/office/drawing/2014/main" id="{6A42066E-B836-B5E9-EC9C-11152743CC5A}"/>
                </a:ext>
              </a:extLst>
            </p:cNvPr>
            <p:cNvSpPr txBox="1"/>
            <p:nvPr/>
          </p:nvSpPr>
          <p:spPr>
            <a:xfrm>
              <a:off x="5085762" y="5316320"/>
              <a:ext cx="1140414" cy="2462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da-DK" sz="1000" b="1" dirty="0">
                  <a:solidFill>
                    <a:srgbClr val="98C39A"/>
                  </a:solidFill>
                  <a:latin typeface="Ovink" pitchFamily="2" charset="77"/>
                  <a:cs typeface="Calibri" panose="020F0502020204030204" pitchFamily="34" charset="0"/>
                </a:rPr>
                <a:t>METODER</a:t>
              </a:r>
            </a:p>
          </p:txBody>
        </p:sp>
        <p:sp>
          <p:nvSpPr>
            <p:cNvPr id="59" name="Oval 58">
              <a:extLst>
                <a:ext uri="{FF2B5EF4-FFF2-40B4-BE49-F238E27FC236}">
                  <a16:creationId xmlns:a16="http://schemas.microsoft.com/office/drawing/2014/main" id="{B77D948E-B5EF-AC4F-98E7-F21510D22C15}"/>
                </a:ext>
              </a:extLst>
            </p:cNvPr>
            <p:cNvSpPr/>
            <p:nvPr/>
          </p:nvSpPr>
          <p:spPr>
            <a:xfrm>
              <a:off x="7151483" y="2275020"/>
              <a:ext cx="238132" cy="238132"/>
            </a:xfrm>
            <a:prstGeom prst="ellipse">
              <a:avLst/>
            </a:prstGeom>
            <a:solidFill>
              <a:srgbClr val="98C39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ES"/>
            </a:p>
          </p:txBody>
        </p: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768B2671-1C00-262A-1F78-567B4C845C23}"/>
                </a:ext>
              </a:extLst>
            </p:cNvPr>
            <p:cNvCxnSpPr>
              <a:cxnSpLocks/>
            </p:cNvCxnSpPr>
            <p:nvPr/>
          </p:nvCxnSpPr>
          <p:spPr>
            <a:xfrm>
              <a:off x="7340311" y="2618170"/>
              <a:ext cx="781243" cy="2413480"/>
            </a:xfrm>
            <a:prstGeom prst="line">
              <a:avLst/>
            </a:prstGeom>
            <a:ln cap="rnd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B09373D2-9088-17ED-AA26-1B3ECA24C1E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419546" y="2618170"/>
              <a:ext cx="783340" cy="2413480"/>
            </a:xfrm>
            <a:prstGeom prst="line">
              <a:avLst/>
            </a:prstGeom>
            <a:ln cap="rnd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114C08CA-67E2-AAE6-5375-8F8C3842780F}"/>
                </a:ext>
              </a:extLst>
            </p:cNvPr>
            <p:cNvCxnSpPr/>
            <p:nvPr/>
          </p:nvCxnSpPr>
          <p:spPr>
            <a:xfrm>
              <a:off x="6024130" y="3519194"/>
              <a:ext cx="249843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B6B06CDD-97C5-3297-9525-99A949051B2E}"/>
                </a:ext>
              </a:extLst>
            </p:cNvPr>
            <p:cNvCxnSpPr>
              <a:cxnSpLocks/>
            </p:cNvCxnSpPr>
            <p:nvPr/>
          </p:nvCxnSpPr>
          <p:spPr>
            <a:xfrm>
              <a:off x="5834785" y="3736249"/>
              <a:ext cx="438726" cy="129540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B8259292-DAA9-BEF9-2F91-A584F8F8CDF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272109" y="3736249"/>
              <a:ext cx="418725" cy="130975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66AECC09-7841-F054-A616-1AE9CCCC20F6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7457779" y="2535522"/>
              <a:ext cx="1132861" cy="84825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761A90C7-F263-D50C-CEF0-467E267C8CB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953080" y="2535522"/>
              <a:ext cx="1116771" cy="84825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208DA212-9A36-6462-071E-629EA59E4FF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550601" y="3654612"/>
              <a:ext cx="2020353" cy="147402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id="{3683C619-BC27-D30D-C70F-9F7A89A5F255}"/>
                </a:ext>
              </a:extLst>
            </p:cNvPr>
            <p:cNvCxnSpPr>
              <a:cxnSpLocks/>
            </p:cNvCxnSpPr>
            <p:nvPr/>
          </p:nvCxnSpPr>
          <p:spPr>
            <a:xfrm>
              <a:off x="6589512" y="5269484"/>
              <a:ext cx="1362075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9" name="Oval 68">
              <a:extLst>
                <a:ext uri="{FF2B5EF4-FFF2-40B4-BE49-F238E27FC236}">
                  <a16:creationId xmlns:a16="http://schemas.microsoft.com/office/drawing/2014/main" id="{6F2C528A-0195-9107-BEC8-EDE0FAFD9D62}"/>
                </a:ext>
              </a:extLst>
            </p:cNvPr>
            <p:cNvSpPr/>
            <p:nvPr/>
          </p:nvSpPr>
          <p:spPr>
            <a:xfrm>
              <a:off x="5645955" y="3401857"/>
              <a:ext cx="238132" cy="238132"/>
            </a:xfrm>
            <a:prstGeom prst="ellipse">
              <a:avLst/>
            </a:prstGeom>
            <a:solidFill>
              <a:srgbClr val="98C39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ES" dirty="0"/>
            </a:p>
          </p:txBody>
        </p:sp>
        <p:sp>
          <p:nvSpPr>
            <p:cNvPr id="70" name="Oval 69">
              <a:extLst>
                <a:ext uri="{FF2B5EF4-FFF2-40B4-BE49-F238E27FC236}">
                  <a16:creationId xmlns:a16="http://schemas.microsoft.com/office/drawing/2014/main" id="{A8A97EB7-B45B-4F8A-EF5D-709EAA301A20}"/>
                </a:ext>
              </a:extLst>
            </p:cNvPr>
            <p:cNvSpPr/>
            <p:nvPr/>
          </p:nvSpPr>
          <p:spPr>
            <a:xfrm>
              <a:off x="8647774" y="3401857"/>
              <a:ext cx="238132" cy="238132"/>
            </a:xfrm>
            <a:prstGeom prst="ellipse">
              <a:avLst/>
            </a:prstGeom>
            <a:solidFill>
              <a:srgbClr val="98C39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ES">
                <a:solidFill>
                  <a:srgbClr val="28AB5C"/>
                </a:solidFill>
              </a:endParaRPr>
            </a:p>
          </p:txBody>
        </p:sp>
        <p:sp>
          <p:nvSpPr>
            <p:cNvPr id="71" name="Oval 70">
              <a:extLst>
                <a:ext uri="{FF2B5EF4-FFF2-40B4-BE49-F238E27FC236}">
                  <a16:creationId xmlns:a16="http://schemas.microsoft.com/office/drawing/2014/main" id="{F695C073-90A4-5CDD-03E9-4E620790AC60}"/>
                </a:ext>
              </a:extLst>
            </p:cNvPr>
            <p:cNvSpPr/>
            <p:nvPr/>
          </p:nvSpPr>
          <p:spPr>
            <a:xfrm>
              <a:off x="8079738" y="5152148"/>
              <a:ext cx="238132" cy="238132"/>
            </a:xfrm>
            <a:prstGeom prst="ellipse">
              <a:avLst/>
            </a:prstGeom>
            <a:solidFill>
              <a:srgbClr val="28AB5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ES"/>
            </a:p>
          </p:txBody>
        </p:sp>
        <p:sp>
          <p:nvSpPr>
            <p:cNvPr id="72" name="Oval 71">
              <a:extLst>
                <a:ext uri="{FF2B5EF4-FFF2-40B4-BE49-F238E27FC236}">
                  <a16:creationId xmlns:a16="http://schemas.microsoft.com/office/drawing/2014/main" id="{F51AA118-CAC3-9C37-F30C-0A3796584E6D}"/>
                </a:ext>
              </a:extLst>
            </p:cNvPr>
            <p:cNvSpPr/>
            <p:nvPr/>
          </p:nvSpPr>
          <p:spPr>
            <a:xfrm>
              <a:off x="6223229" y="5152148"/>
              <a:ext cx="238132" cy="238132"/>
            </a:xfrm>
            <a:prstGeom prst="ellipse">
              <a:avLst/>
            </a:prstGeom>
            <a:solidFill>
              <a:srgbClr val="98C39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ES"/>
            </a:p>
          </p:txBody>
        </p: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C5A8CBED-A6C1-988A-830A-DB89ED6007BD}"/>
                </a:ext>
              </a:extLst>
            </p:cNvPr>
            <p:cNvCxnSpPr>
              <a:cxnSpLocks/>
            </p:cNvCxnSpPr>
            <p:nvPr/>
          </p:nvCxnSpPr>
          <p:spPr>
            <a:xfrm>
              <a:off x="5970146" y="3654612"/>
              <a:ext cx="2024873" cy="1467588"/>
            </a:xfrm>
            <a:prstGeom prst="line">
              <a:avLst/>
            </a:prstGeom>
            <a:ln cap="rnd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5" name="Billede 4">
            <a:extLst>
              <a:ext uri="{FF2B5EF4-FFF2-40B4-BE49-F238E27FC236}">
                <a16:creationId xmlns:a16="http://schemas.microsoft.com/office/drawing/2014/main" id="{7D88796B-C7F5-B28E-956B-060E83CD03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1034" y="6248819"/>
            <a:ext cx="1096545" cy="401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65134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41F2A16-C453-F742-962F-B1A7A1062C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5925" y="414646"/>
            <a:ext cx="8905076" cy="1292948"/>
          </a:xfrm>
        </p:spPr>
        <p:txBody>
          <a:bodyPr anchor="t"/>
          <a:lstStyle/>
          <a:p>
            <a:r>
              <a:rPr lang="da-DK" sz="4000" dirty="0">
                <a:solidFill>
                  <a:srgbClr val="28AB5C"/>
                </a:solidFill>
                <a:cs typeface="Calibri Light" panose="020F0302020204030204" pitchFamily="34" charset="0"/>
              </a:rPr>
              <a:t>Roller: Vejledernes roller i gruppevejledningen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1DADC7C-FE93-5D42-93C1-5900AEC93E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5925" y="2044651"/>
            <a:ext cx="3711203" cy="2859123"/>
          </a:xfrm>
        </p:spPr>
        <p:txBody>
          <a:bodyPr>
            <a:normAutofit/>
          </a:bodyPr>
          <a:lstStyle/>
          <a:p>
            <a:pPr marL="278606" lvl="3" indent="-278606">
              <a:lnSpc>
                <a:spcPts val="2000"/>
              </a:lnSpc>
            </a:pPr>
            <a:r>
              <a:rPr lang="da-DK" sz="1600" dirty="0">
                <a:latin typeface="Source Sans Pro"/>
                <a:ea typeface="Source Sans Pro"/>
              </a:rPr>
              <a:t>Hvem deltager? </a:t>
            </a:r>
          </a:p>
          <a:p>
            <a:pPr marL="278606" lvl="3" indent="-278606">
              <a:lnSpc>
                <a:spcPts val="2000"/>
              </a:lnSpc>
              <a:buFont typeface="Arial" panose="020B0604020202020204" pitchFamily="34" charset="0"/>
              <a:buChar char="•"/>
            </a:pPr>
            <a:r>
              <a:rPr lang="da-DK" sz="1600" dirty="0">
                <a:latin typeface="Source Sans Pro"/>
                <a:ea typeface="Source Sans Pro"/>
              </a:rPr>
              <a:t>Hvem indleder og siger velkommen?</a:t>
            </a:r>
          </a:p>
          <a:p>
            <a:pPr marL="278606" lvl="3" indent="-278606">
              <a:lnSpc>
                <a:spcPts val="2000"/>
              </a:lnSpc>
              <a:buFont typeface="Arial" panose="020B0604020202020204" pitchFamily="34" charset="0"/>
              <a:buChar char="•"/>
            </a:pPr>
            <a:r>
              <a:rPr lang="da-DK" sz="1600" dirty="0">
                <a:latin typeface="Source Sans Pro"/>
                <a:ea typeface="Source Sans Pro"/>
              </a:rPr>
              <a:t>Hvem styrer tiden?</a:t>
            </a:r>
          </a:p>
          <a:p>
            <a:pPr marL="278606" lvl="3" indent="-278606">
              <a:lnSpc>
                <a:spcPts val="2000"/>
              </a:lnSpc>
              <a:buFont typeface="Arial" panose="020B0604020202020204" pitchFamily="34" charset="0"/>
              <a:buChar char="•"/>
            </a:pPr>
            <a:r>
              <a:rPr lang="da-DK" sz="1600" dirty="0">
                <a:latin typeface="Source Sans Pro"/>
                <a:ea typeface="Source Sans Pro"/>
              </a:rPr>
              <a:t>Hvem styrer ordet?</a:t>
            </a:r>
          </a:p>
          <a:p>
            <a:pPr marL="278606" lvl="3" indent="-278606">
              <a:lnSpc>
                <a:spcPts val="2000"/>
              </a:lnSpc>
              <a:buFont typeface="Arial" panose="020B0604020202020204" pitchFamily="34" charset="0"/>
              <a:buChar char="•"/>
            </a:pPr>
            <a:r>
              <a:rPr lang="da-DK" sz="1600" dirty="0">
                <a:latin typeface="Source Sans Pro"/>
                <a:ea typeface="Source Sans Pro"/>
              </a:rPr>
              <a:t>Hvem lytter, og hvem stiller uddybende spørgsmål?</a:t>
            </a:r>
          </a:p>
          <a:p>
            <a:pPr marL="278606" lvl="3" indent="-278606">
              <a:lnSpc>
                <a:spcPts val="2000"/>
              </a:lnSpc>
              <a:buFont typeface="Arial" panose="020B0604020202020204" pitchFamily="34" charset="0"/>
              <a:buChar char="•"/>
            </a:pPr>
            <a:r>
              <a:rPr lang="da-DK" sz="1600" dirty="0">
                <a:latin typeface="Source Sans Pro"/>
                <a:ea typeface="Source Sans Pro"/>
              </a:rPr>
              <a:t>Hvem giver feedback til eleverne</a:t>
            </a:r>
          </a:p>
          <a:p>
            <a:pPr marL="278606" lvl="3" indent="-278606">
              <a:lnSpc>
                <a:spcPts val="2000"/>
              </a:lnSpc>
              <a:buFont typeface="Arial" panose="020B0604020202020204" pitchFamily="34" charset="0"/>
              <a:buChar char="•"/>
            </a:pPr>
            <a:r>
              <a:rPr lang="da-DK" sz="1600" dirty="0">
                <a:latin typeface="Source Sans Pro"/>
                <a:ea typeface="Source Sans Pro"/>
              </a:rPr>
              <a:t>Andet?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E5A8D959-0B7E-4453-7B67-A9B2FC70A4AB}"/>
              </a:ext>
            </a:extLst>
          </p:cNvPr>
          <p:cNvGrpSpPr/>
          <p:nvPr/>
        </p:nvGrpSpPr>
        <p:grpSpPr>
          <a:xfrm>
            <a:off x="4271962" y="1959396"/>
            <a:ext cx="5997176" cy="3651573"/>
            <a:chOff x="4271962" y="1959396"/>
            <a:chExt cx="5997176" cy="3651573"/>
          </a:xfrm>
        </p:grpSpPr>
        <p:sp>
          <p:nvSpPr>
            <p:cNvPr id="4" name="Tekstfelt 4">
              <a:extLst>
                <a:ext uri="{FF2B5EF4-FFF2-40B4-BE49-F238E27FC236}">
                  <a16:creationId xmlns:a16="http://schemas.microsoft.com/office/drawing/2014/main" id="{EA534CD0-8C22-4074-C66E-FA93B544092C}"/>
                </a:ext>
              </a:extLst>
            </p:cNvPr>
            <p:cNvSpPr txBox="1"/>
            <p:nvPr/>
          </p:nvSpPr>
          <p:spPr>
            <a:xfrm>
              <a:off x="8907063" y="3361370"/>
              <a:ext cx="1362075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da-DK" sz="1400" b="1" dirty="0">
                  <a:solidFill>
                    <a:srgbClr val="28AB5C"/>
                  </a:solidFill>
                  <a:latin typeface="Ovink" pitchFamily="2" charset="77"/>
                  <a:cs typeface="Calibri" panose="020F0502020204030204" pitchFamily="34" charset="0"/>
                </a:rPr>
                <a:t>ROLLER</a:t>
              </a:r>
            </a:p>
          </p:txBody>
        </p:sp>
        <p:sp>
          <p:nvSpPr>
            <p:cNvPr id="7" name="Tekstfelt 1">
              <a:extLst>
                <a:ext uri="{FF2B5EF4-FFF2-40B4-BE49-F238E27FC236}">
                  <a16:creationId xmlns:a16="http://schemas.microsoft.com/office/drawing/2014/main" id="{58E68825-889D-0E89-D079-0F430A5C76AD}"/>
                </a:ext>
              </a:extLst>
            </p:cNvPr>
            <p:cNvSpPr txBox="1"/>
            <p:nvPr/>
          </p:nvSpPr>
          <p:spPr>
            <a:xfrm>
              <a:off x="5122073" y="2190973"/>
              <a:ext cx="4161627" cy="3206013"/>
            </a:xfrm>
            <a:prstGeom prst="rect">
              <a:avLst/>
            </a:prstGeom>
          </p:spPr>
          <p:txBody>
            <a:bodyPr vert="horz" lIns="0" tIns="0" rIns="0" bIns="0" rtlCol="0">
              <a:normAutofit/>
            </a:bodyPr>
            <a:lstStyle/>
            <a:p>
              <a:pPr>
                <a:spcAft>
                  <a:spcPts val="488"/>
                </a:spcAft>
                <a:buFont typeface="Arial" panose="020B0604020202020204" pitchFamily="34" charset="0"/>
              </a:pPr>
              <a:endParaRPr lang="da-DK" sz="1950" dirty="0">
                <a:solidFill>
                  <a:srgbClr val="000C2E"/>
                </a:solidFill>
                <a:latin typeface="Ovink" pitchFamily="2" charset="77"/>
              </a:endParaRPr>
            </a:p>
          </p:txBody>
        </p:sp>
        <p:sp>
          <p:nvSpPr>
            <p:cNvPr id="10" name="Tekstfelt 4">
              <a:extLst>
                <a:ext uri="{FF2B5EF4-FFF2-40B4-BE49-F238E27FC236}">
                  <a16:creationId xmlns:a16="http://schemas.microsoft.com/office/drawing/2014/main" id="{AB4378C8-81B7-178B-5689-1F3A8D250ACB}"/>
                </a:ext>
              </a:extLst>
            </p:cNvPr>
            <p:cNvSpPr txBox="1"/>
            <p:nvPr/>
          </p:nvSpPr>
          <p:spPr>
            <a:xfrm>
              <a:off x="6589512" y="1959396"/>
              <a:ext cx="1362075" cy="2462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da-DK" sz="1000" b="1" dirty="0">
                  <a:solidFill>
                    <a:srgbClr val="98C39A"/>
                  </a:solidFill>
                  <a:latin typeface="Ovink" pitchFamily="2" charset="77"/>
                  <a:cs typeface="Calibri" panose="020F0502020204030204" pitchFamily="34" charset="0"/>
                </a:rPr>
                <a:t>RAMMER</a:t>
              </a:r>
            </a:p>
          </p:txBody>
        </p:sp>
        <p:sp>
          <p:nvSpPr>
            <p:cNvPr id="11" name="Tekstfelt 4">
              <a:extLst>
                <a:ext uri="{FF2B5EF4-FFF2-40B4-BE49-F238E27FC236}">
                  <a16:creationId xmlns:a16="http://schemas.microsoft.com/office/drawing/2014/main" id="{23385D4A-CA61-CE7B-2393-02F2B8DCFE01}"/>
                </a:ext>
              </a:extLst>
            </p:cNvPr>
            <p:cNvSpPr txBox="1"/>
            <p:nvPr/>
          </p:nvSpPr>
          <p:spPr>
            <a:xfrm>
              <a:off x="4271962" y="3229889"/>
              <a:ext cx="1362075" cy="2462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da-DK" sz="1000" b="1" dirty="0">
                  <a:solidFill>
                    <a:srgbClr val="98C39A"/>
                  </a:solidFill>
                  <a:latin typeface="Ovink" pitchFamily="2" charset="77"/>
                  <a:cs typeface="Calibri" panose="020F0502020204030204" pitchFamily="34" charset="0"/>
                </a:rPr>
                <a:t>OPFØLGNING</a:t>
              </a:r>
            </a:p>
          </p:txBody>
        </p:sp>
        <p:sp>
          <p:nvSpPr>
            <p:cNvPr id="12" name="Tekstfelt 4">
              <a:extLst>
                <a:ext uri="{FF2B5EF4-FFF2-40B4-BE49-F238E27FC236}">
                  <a16:creationId xmlns:a16="http://schemas.microsoft.com/office/drawing/2014/main" id="{B2B93E70-CF09-17EC-0817-C7AB2741E2D1}"/>
                </a:ext>
              </a:extLst>
            </p:cNvPr>
            <p:cNvSpPr txBox="1"/>
            <p:nvPr/>
          </p:nvSpPr>
          <p:spPr>
            <a:xfrm>
              <a:off x="8288768" y="5364748"/>
              <a:ext cx="1362075" cy="2462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da-DK" sz="1000" b="1" dirty="0">
                  <a:solidFill>
                    <a:srgbClr val="98C39A"/>
                  </a:solidFill>
                  <a:latin typeface="Ovink" pitchFamily="2" charset="77"/>
                  <a:cs typeface="Calibri" panose="020F0502020204030204" pitchFamily="34" charset="0"/>
                </a:rPr>
                <a:t>INDHOLD</a:t>
              </a:r>
            </a:p>
          </p:txBody>
        </p:sp>
        <p:sp>
          <p:nvSpPr>
            <p:cNvPr id="13" name="Tekstfelt 4">
              <a:extLst>
                <a:ext uri="{FF2B5EF4-FFF2-40B4-BE49-F238E27FC236}">
                  <a16:creationId xmlns:a16="http://schemas.microsoft.com/office/drawing/2014/main" id="{FFD49AD8-4C26-D64C-AB6A-6A05A72AFA99}"/>
                </a:ext>
              </a:extLst>
            </p:cNvPr>
            <p:cNvSpPr txBox="1"/>
            <p:nvPr/>
          </p:nvSpPr>
          <p:spPr>
            <a:xfrm>
              <a:off x="5085762" y="5316320"/>
              <a:ext cx="1140414" cy="2462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da-DK" sz="1000" b="1" dirty="0">
                  <a:solidFill>
                    <a:srgbClr val="98C39A"/>
                  </a:solidFill>
                  <a:latin typeface="Ovink" pitchFamily="2" charset="77"/>
                  <a:cs typeface="Calibri" panose="020F0502020204030204" pitchFamily="34" charset="0"/>
                </a:rPr>
                <a:t>METODER</a:t>
              </a:r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B065AEB3-0727-9D63-CA87-EEBCA03D1E9E}"/>
                </a:ext>
              </a:extLst>
            </p:cNvPr>
            <p:cNvSpPr/>
            <p:nvPr/>
          </p:nvSpPr>
          <p:spPr>
            <a:xfrm>
              <a:off x="7151483" y="2275020"/>
              <a:ext cx="238132" cy="238132"/>
            </a:xfrm>
            <a:prstGeom prst="ellipse">
              <a:avLst/>
            </a:prstGeom>
            <a:solidFill>
              <a:srgbClr val="98C39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ES"/>
            </a:p>
          </p:txBody>
        </p: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22492B61-0F21-7557-6B7E-E2B9EFECFD6D}"/>
                </a:ext>
              </a:extLst>
            </p:cNvPr>
            <p:cNvCxnSpPr>
              <a:cxnSpLocks/>
            </p:cNvCxnSpPr>
            <p:nvPr/>
          </p:nvCxnSpPr>
          <p:spPr>
            <a:xfrm>
              <a:off x="7340311" y="2618170"/>
              <a:ext cx="781243" cy="2413480"/>
            </a:xfrm>
            <a:prstGeom prst="line">
              <a:avLst/>
            </a:prstGeom>
            <a:ln cap="rnd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54C5F1FD-935E-891F-AB53-7209A8BC753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419546" y="2618170"/>
              <a:ext cx="783340" cy="2413480"/>
            </a:xfrm>
            <a:prstGeom prst="line">
              <a:avLst/>
            </a:prstGeom>
            <a:ln cap="rnd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059893CC-AE1C-FF60-9CBB-AB961515AA04}"/>
                </a:ext>
              </a:extLst>
            </p:cNvPr>
            <p:cNvCxnSpPr/>
            <p:nvPr/>
          </p:nvCxnSpPr>
          <p:spPr>
            <a:xfrm>
              <a:off x="6024130" y="3519194"/>
              <a:ext cx="249843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8701D901-5016-D73B-6FF5-2920FE2C851B}"/>
                </a:ext>
              </a:extLst>
            </p:cNvPr>
            <p:cNvCxnSpPr>
              <a:cxnSpLocks/>
            </p:cNvCxnSpPr>
            <p:nvPr/>
          </p:nvCxnSpPr>
          <p:spPr>
            <a:xfrm>
              <a:off x="5834785" y="3736249"/>
              <a:ext cx="438726" cy="129540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2FE001BB-9569-702C-25D1-70F7CA877C6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272109" y="3736249"/>
              <a:ext cx="418725" cy="130975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95C1634A-8F26-1DF3-B9A6-9366B0939678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7457779" y="2535522"/>
              <a:ext cx="1132861" cy="84825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F2708B96-ACFB-9EFE-8F7A-4A36DF0AD92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953080" y="2535522"/>
              <a:ext cx="1116771" cy="84825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758C4571-AF2C-F9CD-C92C-8FF7660EC2C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550601" y="3654612"/>
              <a:ext cx="2020353" cy="147402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E690B714-EFD0-566C-7DF6-D1173B4407D7}"/>
                </a:ext>
              </a:extLst>
            </p:cNvPr>
            <p:cNvCxnSpPr>
              <a:cxnSpLocks/>
            </p:cNvCxnSpPr>
            <p:nvPr/>
          </p:nvCxnSpPr>
          <p:spPr>
            <a:xfrm>
              <a:off x="6589512" y="5269484"/>
              <a:ext cx="1362075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46BCF709-48A9-D404-5B5A-1974D090A99E}"/>
                </a:ext>
              </a:extLst>
            </p:cNvPr>
            <p:cNvSpPr/>
            <p:nvPr/>
          </p:nvSpPr>
          <p:spPr>
            <a:xfrm>
              <a:off x="5645955" y="3401857"/>
              <a:ext cx="238132" cy="238132"/>
            </a:xfrm>
            <a:prstGeom prst="ellipse">
              <a:avLst/>
            </a:prstGeom>
            <a:solidFill>
              <a:srgbClr val="98C39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ES" dirty="0"/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3808B3E2-3963-1856-16EB-0998D7993FA4}"/>
                </a:ext>
              </a:extLst>
            </p:cNvPr>
            <p:cNvSpPr/>
            <p:nvPr/>
          </p:nvSpPr>
          <p:spPr>
            <a:xfrm>
              <a:off x="8647774" y="3401857"/>
              <a:ext cx="238132" cy="238132"/>
            </a:xfrm>
            <a:prstGeom prst="ellipse">
              <a:avLst/>
            </a:prstGeom>
            <a:solidFill>
              <a:srgbClr val="28AB5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ES">
                <a:solidFill>
                  <a:srgbClr val="28AB5C"/>
                </a:solidFill>
              </a:endParaRPr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ED459C64-A5EA-D266-C3C8-761003E227F4}"/>
                </a:ext>
              </a:extLst>
            </p:cNvPr>
            <p:cNvSpPr/>
            <p:nvPr/>
          </p:nvSpPr>
          <p:spPr>
            <a:xfrm>
              <a:off x="8079738" y="5152148"/>
              <a:ext cx="238132" cy="238132"/>
            </a:xfrm>
            <a:prstGeom prst="ellipse">
              <a:avLst/>
            </a:prstGeom>
            <a:solidFill>
              <a:srgbClr val="98C39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ES"/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4F50FC1C-4EEF-34BD-2A85-611B469D6C96}"/>
                </a:ext>
              </a:extLst>
            </p:cNvPr>
            <p:cNvSpPr/>
            <p:nvPr/>
          </p:nvSpPr>
          <p:spPr>
            <a:xfrm>
              <a:off x="6223229" y="5152148"/>
              <a:ext cx="238132" cy="238132"/>
            </a:xfrm>
            <a:prstGeom prst="ellipse">
              <a:avLst/>
            </a:prstGeom>
            <a:solidFill>
              <a:srgbClr val="98C39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ES"/>
            </a:p>
          </p:txBody>
        </p: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41B0E77B-1F8B-3B5D-8D03-07BA4FEAD998}"/>
                </a:ext>
              </a:extLst>
            </p:cNvPr>
            <p:cNvCxnSpPr>
              <a:cxnSpLocks/>
            </p:cNvCxnSpPr>
            <p:nvPr/>
          </p:nvCxnSpPr>
          <p:spPr>
            <a:xfrm>
              <a:off x="5970146" y="3654612"/>
              <a:ext cx="2024873" cy="1467588"/>
            </a:xfrm>
            <a:prstGeom prst="line">
              <a:avLst/>
            </a:prstGeom>
            <a:ln cap="rnd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6" name="Billede 5">
            <a:extLst>
              <a:ext uri="{FF2B5EF4-FFF2-40B4-BE49-F238E27FC236}">
                <a16:creationId xmlns:a16="http://schemas.microsoft.com/office/drawing/2014/main" id="{CFBC1446-7548-0ECB-0B0E-1409BFE4DD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1034" y="6248819"/>
            <a:ext cx="1096545" cy="40155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011627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41F2A16-C453-F742-962F-B1A7A1062C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5925" y="404813"/>
            <a:ext cx="7026275" cy="1173788"/>
          </a:xfrm>
        </p:spPr>
        <p:txBody>
          <a:bodyPr anchor="t">
            <a:noAutofit/>
          </a:bodyPr>
          <a:lstStyle/>
          <a:p>
            <a:r>
              <a:rPr lang="da-DK" sz="4000" dirty="0">
                <a:solidFill>
                  <a:srgbClr val="28AB5C"/>
                </a:solidFill>
                <a:cs typeface="Calibri Light" panose="020F0302020204030204" pitchFamily="34" charset="0"/>
              </a:rPr>
              <a:t>Rammer: Forberede rammerne for vejledningen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1DADC7C-FE93-5D42-93C1-5900AEC93E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5926" y="2024063"/>
            <a:ext cx="4086746" cy="4110036"/>
          </a:xfrm>
        </p:spPr>
        <p:txBody>
          <a:bodyPr>
            <a:noAutofit/>
          </a:bodyPr>
          <a:lstStyle/>
          <a:p>
            <a:pPr marL="342900" lvl="3" indent="-342900">
              <a:lnSpc>
                <a:spcPts val="2000"/>
              </a:lnSpc>
            </a:pPr>
            <a:r>
              <a:rPr lang="da-DK" sz="1600" dirty="0">
                <a:latin typeface="Source Sans Pro"/>
                <a:ea typeface="Source Sans Pro"/>
              </a:rPr>
              <a:t>Tid og varighed?</a:t>
            </a:r>
          </a:p>
          <a:p>
            <a:pPr marL="342900" lvl="3" indent="-342900">
              <a:lnSpc>
                <a:spcPts val="2000"/>
              </a:lnSpc>
            </a:pPr>
            <a:r>
              <a:rPr lang="da-DK" sz="1600" dirty="0">
                <a:latin typeface="Source Sans Pro"/>
                <a:ea typeface="Source Sans Pro"/>
              </a:rPr>
              <a:t>Sted – hvilket lokale?</a:t>
            </a:r>
          </a:p>
          <a:p>
            <a:pPr marL="342900" lvl="3" indent="-342900">
              <a:lnSpc>
                <a:spcPts val="2000"/>
              </a:lnSpc>
            </a:pPr>
            <a:r>
              <a:rPr lang="da-DK" sz="1600" dirty="0">
                <a:latin typeface="Source Sans Pro"/>
                <a:ea typeface="Source Sans Pro"/>
              </a:rPr>
              <a:t>Klargøring af lokalet. Sæt evt. et skilt på døren</a:t>
            </a:r>
          </a:p>
          <a:p>
            <a:pPr marL="342900" lvl="3" indent="-342900">
              <a:lnSpc>
                <a:spcPts val="2000"/>
              </a:lnSpc>
            </a:pPr>
            <a:r>
              <a:rPr lang="da-DK" sz="1600" dirty="0">
                <a:latin typeface="Source Sans Pro"/>
                <a:ea typeface="Source Sans Pro"/>
              </a:rPr>
              <a:t>Forplejning: kaffe og te eller måske noget frugt?</a:t>
            </a:r>
          </a:p>
          <a:p>
            <a:pPr marL="342900" lvl="3" indent="-342900">
              <a:lnSpc>
                <a:spcPts val="2000"/>
              </a:lnSpc>
            </a:pPr>
            <a:r>
              <a:rPr lang="da-DK" sz="1600" dirty="0">
                <a:latin typeface="Source Sans Pro"/>
                <a:ea typeface="Source Sans Pro"/>
              </a:rPr>
              <a:t>Materialer – hvem medbringer hvad?</a:t>
            </a:r>
          </a:p>
          <a:p>
            <a:pPr marL="342900" lvl="3" indent="-342900">
              <a:lnSpc>
                <a:spcPts val="2000"/>
              </a:lnSpc>
            </a:pPr>
            <a:r>
              <a:rPr lang="da-DK" sz="1600" dirty="0">
                <a:latin typeface="Source Sans Pro"/>
                <a:ea typeface="Source Sans Pro"/>
              </a:rPr>
              <a:t>Aftale om at slukke arbejdsmobiler?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46422417-8B99-0CCD-60EE-7AED1A43495C}"/>
              </a:ext>
            </a:extLst>
          </p:cNvPr>
          <p:cNvGrpSpPr/>
          <p:nvPr/>
        </p:nvGrpSpPr>
        <p:grpSpPr>
          <a:xfrm>
            <a:off x="4271962" y="1959396"/>
            <a:ext cx="6048243" cy="3651573"/>
            <a:chOff x="4271962" y="1959396"/>
            <a:chExt cx="6048243" cy="3651573"/>
          </a:xfrm>
        </p:grpSpPr>
        <p:sp>
          <p:nvSpPr>
            <p:cNvPr id="6" name="Tekstfelt 1">
              <a:extLst>
                <a:ext uri="{FF2B5EF4-FFF2-40B4-BE49-F238E27FC236}">
                  <a16:creationId xmlns:a16="http://schemas.microsoft.com/office/drawing/2014/main" id="{7C7FA8D5-F124-3E22-AC64-CD3CFC0CA34E}"/>
                </a:ext>
              </a:extLst>
            </p:cNvPr>
            <p:cNvSpPr txBox="1"/>
            <p:nvPr/>
          </p:nvSpPr>
          <p:spPr>
            <a:xfrm>
              <a:off x="5122073" y="2190973"/>
              <a:ext cx="4161627" cy="3206013"/>
            </a:xfrm>
            <a:prstGeom prst="rect">
              <a:avLst/>
            </a:prstGeom>
          </p:spPr>
          <p:txBody>
            <a:bodyPr vert="horz" lIns="0" tIns="0" rIns="0" bIns="0" rtlCol="0">
              <a:normAutofit/>
            </a:bodyPr>
            <a:lstStyle/>
            <a:p>
              <a:pPr>
                <a:spcAft>
                  <a:spcPts val="488"/>
                </a:spcAft>
                <a:buFont typeface="Arial" panose="020B0604020202020204" pitchFamily="34" charset="0"/>
              </a:pPr>
              <a:endParaRPr lang="da-DK" sz="1950" dirty="0">
                <a:solidFill>
                  <a:srgbClr val="000C2E"/>
                </a:solidFill>
                <a:latin typeface="Ovink" pitchFamily="2" charset="77"/>
              </a:endParaRPr>
            </a:p>
          </p:txBody>
        </p:sp>
        <p:sp>
          <p:nvSpPr>
            <p:cNvPr id="8" name="Tekstfelt 4">
              <a:extLst>
                <a:ext uri="{FF2B5EF4-FFF2-40B4-BE49-F238E27FC236}">
                  <a16:creationId xmlns:a16="http://schemas.microsoft.com/office/drawing/2014/main" id="{C5907336-846A-DE0A-2343-10EA9983BAE0}"/>
                </a:ext>
              </a:extLst>
            </p:cNvPr>
            <p:cNvSpPr txBox="1"/>
            <p:nvPr/>
          </p:nvSpPr>
          <p:spPr>
            <a:xfrm>
              <a:off x="6589512" y="1959396"/>
              <a:ext cx="1362075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da-DK" sz="1400" b="1" dirty="0">
                  <a:solidFill>
                    <a:srgbClr val="28AB5C"/>
                  </a:solidFill>
                  <a:latin typeface="Ovink" pitchFamily="2" charset="77"/>
                  <a:cs typeface="Calibri" panose="020F0502020204030204" pitchFamily="34" charset="0"/>
                </a:rPr>
                <a:t>RAMMER</a:t>
              </a:r>
            </a:p>
          </p:txBody>
        </p:sp>
        <p:sp>
          <p:nvSpPr>
            <p:cNvPr id="10" name="Tekstfelt 4">
              <a:extLst>
                <a:ext uri="{FF2B5EF4-FFF2-40B4-BE49-F238E27FC236}">
                  <a16:creationId xmlns:a16="http://schemas.microsoft.com/office/drawing/2014/main" id="{8A54DA01-040B-0A8E-A9EB-BFF398CB8392}"/>
                </a:ext>
              </a:extLst>
            </p:cNvPr>
            <p:cNvSpPr txBox="1"/>
            <p:nvPr/>
          </p:nvSpPr>
          <p:spPr>
            <a:xfrm>
              <a:off x="4271962" y="3229889"/>
              <a:ext cx="1362075" cy="2462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da-DK" sz="1000" b="1" dirty="0">
                  <a:solidFill>
                    <a:srgbClr val="98C39A"/>
                  </a:solidFill>
                  <a:latin typeface="Ovink" pitchFamily="2" charset="77"/>
                  <a:cs typeface="Calibri" panose="020F0502020204030204" pitchFamily="34" charset="0"/>
                </a:rPr>
                <a:t>OPFØLGNING</a:t>
              </a:r>
            </a:p>
          </p:txBody>
        </p:sp>
        <p:sp>
          <p:nvSpPr>
            <p:cNvPr id="11" name="Tekstfelt 4">
              <a:extLst>
                <a:ext uri="{FF2B5EF4-FFF2-40B4-BE49-F238E27FC236}">
                  <a16:creationId xmlns:a16="http://schemas.microsoft.com/office/drawing/2014/main" id="{05CDD191-9DD9-25D6-70B8-EAEB2D67B642}"/>
                </a:ext>
              </a:extLst>
            </p:cNvPr>
            <p:cNvSpPr txBox="1"/>
            <p:nvPr/>
          </p:nvSpPr>
          <p:spPr>
            <a:xfrm>
              <a:off x="8288768" y="5364748"/>
              <a:ext cx="1362075" cy="2462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da-DK" sz="1000" b="1" dirty="0">
                  <a:solidFill>
                    <a:srgbClr val="98C39A"/>
                  </a:solidFill>
                  <a:latin typeface="Ovink" pitchFamily="2" charset="77"/>
                  <a:cs typeface="Calibri" panose="020F0502020204030204" pitchFamily="34" charset="0"/>
                </a:rPr>
                <a:t>INDHOLD</a:t>
              </a:r>
            </a:p>
          </p:txBody>
        </p:sp>
        <p:sp>
          <p:nvSpPr>
            <p:cNvPr id="13" name="Tekstfelt 4">
              <a:extLst>
                <a:ext uri="{FF2B5EF4-FFF2-40B4-BE49-F238E27FC236}">
                  <a16:creationId xmlns:a16="http://schemas.microsoft.com/office/drawing/2014/main" id="{7E052A64-2F27-10BE-CF3C-BA71D5EF5813}"/>
                </a:ext>
              </a:extLst>
            </p:cNvPr>
            <p:cNvSpPr txBox="1"/>
            <p:nvPr/>
          </p:nvSpPr>
          <p:spPr>
            <a:xfrm>
              <a:off x="5085762" y="5316320"/>
              <a:ext cx="1140414" cy="2462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da-DK" sz="1000" b="1" dirty="0">
                  <a:solidFill>
                    <a:srgbClr val="98C39A"/>
                  </a:solidFill>
                  <a:latin typeface="Ovink" pitchFamily="2" charset="77"/>
                  <a:cs typeface="Calibri" panose="020F0502020204030204" pitchFamily="34" charset="0"/>
                </a:rPr>
                <a:t>METODER</a:t>
              </a:r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716CA8A9-AB18-D905-2117-E08A8691FE6B}"/>
                </a:ext>
              </a:extLst>
            </p:cNvPr>
            <p:cNvSpPr/>
            <p:nvPr/>
          </p:nvSpPr>
          <p:spPr>
            <a:xfrm>
              <a:off x="7151483" y="2275020"/>
              <a:ext cx="238132" cy="238132"/>
            </a:xfrm>
            <a:prstGeom prst="ellipse">
              <a:avLst/>
            </a:prstGeom>
            <a:solidFill>
              <a:srgbClr val="28AB5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ES"/>
            </a:p>
          </p:txBody>
        </p: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7099A16B-B969-70CD-BE77-1A58F7F23EBB}"/>
                </a:ext>
              </a:extLst>
            </p:cNvPr>
            <p:cNvCxnSpPr>
              <a:cxnSpLocks/>
            </p:cNvCxnSpPr>
            <p:nvPr/>
          </p:nvCxnSpPr>
          <p:spPr>
            <a:xfrm>
              <a:off x="7340311" y="2618170"/>
              <a:ext cx="781243" cy="2413480"/>
            </a:xfrm>
            <a:prstGeom prst="line">
              <a:avLst/>
            </a:prstGeom>
            <a:ln cap="rnd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424B1A4E-275E-A250-4B43-DCDD3EE7181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419546" y="2618170"/>
              <a:ext cx="783340" cy="2413480"/>
            </a:xfrm>
            <a:prstGeom prst="line">
              <a:avLst/>
            </a:prstGeom>
            <a:ln cap="rnd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163820E3-3C04-C8BC-E164-1311789DC4F2}"/>
                </a:ext>
              </a:extLst>
            </p:cNvPr>
            <p:cNvCxnSpPr/>
            <p:nvPr/>
          </p:nvCxnSpPr>
          <p:spPr>
            <a:xfrm>
              <a:off x="6024130" y="3519194"/>
              <a:ext cx="249843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34776B09-37E5-4219-C2B0-EBD62FCBD699}"/>
                </a:ext>
              </a:extLst>
            </p:cNvPr>
            <p:cNvCxnSpPr>
              <a:cxnSpLocks/>
            </p:cNvCxnSpPr>
            <p:nvPr/>
          </p:nvCxnSpPr>
          <p:spPr>
            <a:xfrm>
              <a:off x="5834785" y="3736249"/>
              <a:ext cx="438726" cy="129540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07523765-7AF8-394C-EEAD-95EEE7E259C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272109" y="3736249"/>
              <a:ext cx="418725" cy="130975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CB3BF037-57B5-8771-9BEF-EF8702BDB4F9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7457779" y="2535522"/>
              <a:ext cx="1132861" cy="84825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312F0CF8-78DF-F540-D434-7346213AA8B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953080" y="2535522"/>
              <a:ext cx="1116771" cy="84825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A013748C-3B0D-3D5F-0578-3884A7192D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550601" y="3654612"/>
              <a:ext cx="2020353" cy="147402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59EBD038-5208-7028-AAA5-0C063AD41A9B}"/>
                </a:ext>
              </a:extLst>
            </p:cNvPr>
            <p:cNvCxnSpPr>
              <a:cxnSpLocks/>
            </p:cNvCxnSpPr>
            <p:nvPr/>
          </p:nvCxnSpPr>
          <p:spPr>
            <a:xfrm>
              <a:off x="6589512" y="5269484"/>
              <a:ext cx="1362075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A5B28A69-BC28-878B-BF82-2493328470D1}"/>
                </a:ext>
              </a:extLst>
            </p:cNvPr>
            <p:cNvSpPr/>
            <p:nvPr/>
          </p:nvSpPr>
          <p:spPr>
            <a:xfrm>
              <a:off x="5645955" y="3401857"/>
              <a:ext cx="238132" cy="238132"/>
            </a:xfrm>
            <a:prstGeom prst="ellipse">
              <a:avLst/>
            </a:prstGeom>
            <a:solidFill>
              <a:srgbClr val="98C39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ES" dirty="0"/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4FD0A531-6402-4014-9247-39BFC98077FB}"/>
                </a:ext>
              </a:extLst>
            </p:cNvPr>
            <p:cNvSpPr/>
            <p:nvPr/>
          </p:nvSpPr>
          <p:spPr>
            <a:xfrm>
              <a:off x="8647774" y="3401857"/>
              <a:ext cx="238132" cy="238132"/>
            </a:xfrm>
            <a:prstGeom prst="ellipse">
              <a:avLst/>
            </a:prstGeom>
            <a:solidFill>
              <a:srgbClr val="98C39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ES">
                <a:solidFill>
                  <a:srgbClr val="28AB5C"/>
                </a:solidFill>
              </a:endParaRPr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082887D5-1228-0DE6-0D69-F55A1A4138EC}"/>
                </a:ext>
              </a:extLst>
            </p:cNvPr>
            <p:cNvSpPr/>
            <p:nvPr/>
          </p:nvSpPr>
          <p:spPr>
            <a:xfrm>
              <a:off x="8079738" y="5152148"/>
              <a:ext cx="238132" cy="238132"/>
            </a:xfrm>
            <a:prstGeom prst="ellipse">
              <a:avLst/>
            </a:prstGeom>
            <a:solidFill>
              <a:srgbClr val="98C39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ES"/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C93EF15D-83C5-DE3A-96CD-7329E4722FCC}"/>
                </a:ext>
              </a:extLst>
            </p:cNvPr>
            <p:cNvSpPr/>
            <p:nvPr/>
          </p:nvSpPr>
          <p:spPr>
            <a:xfrm>
              <a:off x="6223229" y="5152148"/>
              <a:ext cx="238132" cy="238132"/>
            </a:xfrm>
            <a:prstGeom prst="ellipse">
              <a:avLst/>
            </a:prstGeom>
            <a:solidFill>
              <a:srgbClr val="98C39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ES"/>
            </a:p>
          </p:txBody>
        </p: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B31EA6FE-40CD-7AC2-465D-2029E3FD313C}"/>
                </a:ext>
              </a:extLst>
            </p:cNvPr>
            <p:cNvCxnSpPr>
              <a:cxnSpLocks/>
            </p:cNvCxnSpPr>
            <p:nvPr/>
          </p:nvCxnSpPr>
          <p:spPr>
            <a:xfrm>
              <a:off x="5970146" y="3654612"/>
              <a:ext cx="2024873" cy="1467588"/>
            </a:xfrm>
            <a:prstGeom prst="line">
              <a:avLst/>
            </a:prstGeom>
            <a:ln cap="rnd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Tekstfelt 4">
              <a:extLst>
                <a:ext uri="{FF2B5EF4-FFF2-40B4-BE49-F238E27FC236}">
                  <a16:creationId xmlns:a16="http://schemas.microsoft.com/office/drawing/2014/main" id="{1AE295A8-88C0-5EF3-64C0-CAEE417C35C7}"/>
                </a:ext>
              </a:extLst>
            </p:cNvPr>
            <p:cNvSpPr txBox="1"/>
            <p:nvPr/>
          </p:nvSpPr>
          <p:spPr>
            <a:xfrm>
              <a:off x="8958130" y="3462966"/>
              <a:ext cx="1362075" cy="2462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da-DK" sz="1000" b="1" dirty="0">
                  <a:solidFill>
                    <a:srgbClr val="98C39A"/>
                  </a:solidFill>
                  <a:latin typeface="Ovink" pitchFamily="2" charset="77"/>
                  <a:cs typeface="Calibri" panose="020F0502020204030204" pitchFamily="34" charset="0"/>
                </a:rPr>
                <a:t>ROLLER</a:t>
              </a:r>
            </a:p>
          </p:txBody>
        </p:sp>
      </p:grpSp>
      <p:pic>
        <p:nvPicPr>
          <p:cNvPr id="5" name="Billede 4">
            <a:extLst>
              <a:ext uri="{FF2B5EF4-FFF2-40B4-BE49-F238E27FC236}">
                <a16:creationId xmlns:a16="http://schemas.microsoft.com/office/drawing/2014/main" id="{FF90BAA7-502E-7A91-905D-8362A36280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1034" y="6248819"/>
            <a:ext cx="1096545" cy="40155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1144865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41F2A16-C453-F742-962F-B1A7A1062C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5925" y="414645"/>
            <a:ext cx="8905076" cy="1086382"/>
          </a:xfrm>
        </p:spPr>
        <p:txBody>
          <a:bodyPr anchor="t">
            <a:noAutofit/>
          </a:bodyPr>
          <a:lstStyle/>
          <a:p>
            <a:r>
              <a:rPr lang="da-DK" sz="4000" dirty="0">
                <a:solidFill>
                  <a:srgbClr val="28AB5C"/>
                </a:solidFill>
                <a:cs typeface="Calibri Light" panose="020F0302020204030204" pitchFamily="34" charset="0"/>
              </a:rPr>
              <a:t>Metode: Vælge, hvordan vejledningen skal foregå  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1DADC7C-FE93-5D42-93C1-5900AEC93E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5926" y="2024063"/>
            <a:ext cx="4143616" cy="4332289"/>
          </a:xfr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lvl="4" indent="0">
              <a:lnSpc>
                <a:spcPts val="2400"/>
              </a:lnSpc>
              <a:buNone/>
            </a:pPr>
            <a:r>
              <a:rPr lang="da-DK" sz="1600" dirty="0">
                <a:solidFill>
                  <a:schemeClr val="tx1"/>
                </a:solidFill>
                <a:latin typeface="Source Sans Pro"/>
                <a:ea typeface="Source Sans Pro"/>
              </a:rPr>
              <a:t>På temamøde 1 præsenteres I for disse to metoder:</a:t>
            </a:r>
          </a:p>
          <a:p>
            <a:pPr marL="284163" lvl="4" indent="-284163">
              <a:lnSpc>
                <a:spcPts val="2400"/>
              </a:lnSpc>
            </a:pPr>
            <a:r>
              <a:rPr lang="da-DK" sz="1600" dirty="0">
                <a:solidFill>
                  <a:schemeClr val="tx1"/>
                </a:solidFill>
                <a:latin typeface="Source Sans Pro"/>
                <a:ea typeface="Source Sans Pro"/>
              </a:rPr>
              <a:t>Elever interviewer vejleder(e)</a:t>
            </a:r>
          </a:p>
          <a:p>
            <a:pPr marL="284163" lvl="4" indent="-284163">
              <a:lnSpc>
                <a:spcPts val="2400"/>
              </a:lnSpc>
            </a:pPr>
            <a:r>
              <a:rPr lang="da-DK" sz="1600" dirty="0">
                <a:solidFill>
                  <a:schemeClr val="tx1"/>
                </a:solidFill>
                <a:latin typeface="Source Sans Pro"/>
                <a:ea typeface="Source Sans Pro"/>
              </a:rPr>
              <a:t>Borgercase: Jytte </a:t>
            </a:r>
          </a:p>
          <a:p>
            <a:pPr marL="0" lvl="4" indent="0">
              <a:lnSpc>
                <a:spcPts val="2400"/>
              </a:lnSpc>
              <a:buNone/>
            </a:pPr>
            <a:endParaRPr lang="da-DK" sz="1600" dirty="0">
              <a:solidFill>
                <a:schemeClr val="tx1"/>
              </a:solidFill>
              <a:latin typeface="Source Sans Pro"/>
              <a:ea typeface="Source Sans Pro"/>
            </a:endParaRPr>
          </a:p>
          <a:p>
            <a:pPr marL="0" lvl="4" indent="0">
              <a:lnSpc>
                <a:spcPts val="2400"/>
              </a:lnSpc>
              <a:buNone/>
            </a:pPr>
            <a:r>
              <a:rPr lang="da-DK" sz="1600" dirty="0">
                <a:solidFill>
                  <a:schemeClr val="tx1"/>
                </a:solidFill>
                <a:latin typeface="Source Sans Pro"/>
                <a:ea typeface="Source Sans Pro"/>
              </a:rPr>
              <a:t>På temamøde 2 præsenteres I for disse to metoder:</a:t>
            </a:r>
          </a:p>
          <a:p>
            <a:pPr marL="284163" lvl="4" indent="-284163">
              <a:lnSpc>
                <a:spcPts val="2400"/>
              </a:lnSpc>
            </a:pPr>
            <a:r>
              <a:rPr lang="da-DK" sz="1600" dirty="0">
                <a:solidFill>
                  <a:schemeClr val="tx1"/>
                </a:solidFill>
                <a:latin typeface="Source Sans Pro"/>
                <a:ea typeface="Source Sans Pro"/>
              </a:rPr>
              <a:t>Lytteører</a:t>
            </a:r>
          </a:p>
          <a:p>
            <a:pPr marL="284163" lvl="4" indent="-284163">
              <a:lnSpc>
                <a:spcPts val="2400"/>
              </a:lnSpc>
            </a:pPr>
            <a:r>
              <a:rPr lang="da-DK" sz="1600" dirty="0">
                <a:solidFill>
                  <a:schemeClr val="tx1"/>
                </a:solidFill>
                <a:latin typeface="Source Sans Pro"/>
                <a:ea typeface="Source Sans Pro"/>
              </a:rPr>
              <a:t>Find fokus</a:t>
            </a:r>
          </a:p>
          <a:p>
            <a:pPr marL="0" lvl="4" indent="0">
              <a:lnSpc>
                <a:spcPts val="2400"/>
              </a:lnSpc>
              <a:buNone/>
            </a:pPr>
            <a:endParaRPr lang="da-DK" sz="1500" spc="-50" dirty="0">
              <a:latin typeface="Ovink" pitchFamily="2" charset="77"/>
              <a:cs typeface="Calibri" panose="020F0502020204030204" pitchFamily="34" charset="0"/>
            </a:endParaRPr>
          </a:p>
          <a:p>
            <a:pPr marL="0" lvl="4" indent="0">
              <a:lnSpc>
                <a:spcPts val="2400"/>
              </a:lnSpc>
              <a:buNone/>
            </a:pPr>
            <a:endParaRPr lang="da-DK" sz="1500" spc="-50" dirty="0">
              <a:latin typeface="Ovink" pitchFamily="2" charset="77"/>
              <a:cs typeface="Calibri" panose="020F0502020204030204" pitchFamily="34" charset="0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CC0EB5F3-1E8E-DE7A-4C7C-3392F27A6B0D}"/>
              </a:ext>
            </a:extLst>
          </p:cNvPr>
          <p:cNvGrpSpPr/>
          <p:nvPr/>
        </p:nvGrpSpPr>
        <p:grpSpPr>
          <a:xfrm>
            <a:off x="4271962" y="1959396"/>
            <a:ext cx="5997176" cy="3664701"/>
            <a:chOff x="4271962" y="1959396"/>
            <a:chExt cx="5997176" cy="3664701"/>
          </a:xfrm>
        </p:grpSpPr>
        <p:sp>
          <p:nvSpPr>
            <p:cNvPr id="4" name="Tekstfelt 4">
              <a:extLst>
                <a:ext uri="{FF2B5EF4-FFF2-40B4-BE49-F238E27FC236}">
                  <a16:creationId xmlns:a16="http://schemas.microsoft.com/office/drawing/2014/main" id="{80ACC4E6-28C2-7C61-831E-A4893F6D0675}"/>
                </a:ext>
              </a:extLst>
            </p:cNvPr>
            <p:cNvSpPr txBox="1"/>
            <p:nvPr/>
          </p:nvSpPr>
          <p:spPr>
            <a:xfrm>
              <a:off x="8907063" y="3361370"/>
              <a:ext cx="1362075" cy="2462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da-DK" sz="1000" b="1" dirty="0">
                  <a:solidFill>
                    <a:srgbClr val="98C39A"/>
                  </a:solidFill>
                  <a:latin typeface="Ovink" pitchFamily="2" charset="77"/>
                  <a:cs typeface="Calibri" panose="020F0502020204030204" pitchFamily="34" charset="0"/>
                </a:rPr>
                <a:t>ROLLER</a:t>
              </a:r>
            </a:p>
          </p:txBody>
        </p:sp>
        <p:sp>
          <p:nvSpPr>
            <p:cNvPr id="6" name="Tekstfelt 1">
              <a:extLst>
                <a:ext uri="{FF2B5EF4-FFF2-40B4-BE49-F238E27FC236}">
                  <a16:creationId xmlns:a16="http://schemas.microsoft.com/office/drawing/2014/main" id="{81795309-C749-2709-380F-088FF557270A}"/>
                </a:ext>
              </a:extLst>
            </p:cNvPr>
            <p:cNvSpPr txBox="1"/>
            <p:nvPr/>
          </p:nvSpPr>
          <p:spPr>
            <a:xfrm>
              <a:off x="5122073" y="2190973"/>
              <a:ext cx="4161627" cy="3206013"/>
            </a:xfrm>
            <a:prstGeom prst="rect">
              <a:avLst/>
            </a:prstGeom>
          </p:spPr>
          <p:txBody>
            <a:bodyPr vert="horz" lIns="0" tIns="0" rIns="0" bIns="0" rtlCol="0">
              <a:normAutofit/>
            </a:bodyPr>
            <a:lstStyle/>
            <a:p>
              <a:pPr>
                <a:spcAft>
                  <a:spcPts val="488"/>
                </a:spcAft>
                <a:buFont typeface="Arial" panose="020B0604020202020204" pitchFamily="34" charset="0"/>
              </a:pPr>
              <a:endParaRPr lang="da-DK" sz="1950" dirty="0">
                <a:solidFill>
                  <a:srgbClr val="000C2E"/>
                </a:solidFill>
                <a:latin typeface="Ovink" pitchFamily="2" charset="77"/>
              </a:endParaRPr>
            </a:p>
          </p:txBody>
        </p:sp>
        <p:sp>
          <p:nvSpPr>
            <p:cNvPr id="11" name="Tekstfelt 4">
              <a:extLst>
                <a:ext uri="{FF2B5EF4-FFF2-40B4-BE49-F238E27FC236}">
                  <a16:creationId xmlns:a16="http://schemas.microsoft.com/office/drawing/2014/main" id="{A7FBB235-AA67-B99C-AB3D-5C577040A8D0}"/>
                </a:ext>
              </a:extLst>
            </p:cNvPr>
            <p:cNvSpPr txBox="1"/>
            <p:nvPr/>
          </p:nvSpPr>
          <p:spPr>
            <a:xfrm>
              <a:off x="6589512" y="1959396"/>
              <a:ext cx="1362075" cy="2462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da-DK" sz="1000" b="1" dirty="0">
                  <a:solidFill>
                    <a:srgbClr val="98C39A"/>
                  </a:solidFill>
                  <a:latin typeface="Ovink" pitchFamily="2" charset="77"/>
                  <a:cs typeface="Calibri" panose="020F0502020204030204" pitchFamily="34" charset="0"/>
                </a:rPr>
                <a:t>RAMMER</a:t>
              </a:r>
            </a:p>
          </p:txBody>
        </p:sp>
        <p:sp>
          <p:nvSpPr>
            <p:cNvPr id="12" name="Tekstfelt 4">
              <a:extLst>
                <a:ext uri="{FF2B5EF4-FFF2-40B4-BE49-F238E27FC236}">
                  <a16:creationId xmlns:a16="http://schemas.microsoft.com/office/drawing/2014/main" id="{4AFF30AD-472E-6752-6E90-513FBBA0CD48}"/>
                </a:ext>
              </a:extLst>
            </p:cNvPr>
            <p:cNvSpPr txBox="1"/>
            <p:nvPr/>
          </p:nvSpPr>
          <p:spPr>
            <a:xfrm>
              <a:off x="4271962" y="3229889"/>
              <a:ext cx="1362075" cy="2462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da-DK" sz="1000" b="1" dirty="0">
                  <a:solidFill>
                    <a:srgbClr val="98C39A"/>
                  </a:solidFill>
                  <a:latin typeface="Ovink" pitchFamily="2" charset="77"/>
                  <a:cs typeface="Calibri" panose="020F0502020204030204" pitchFamily="34" charset="0"/>
                </a:rPr>
                <a:t>OPFØLGNING</a:t>
              </a:r>
            </a:p>
          </p:txBody>
        </p:sp>
        <p:sp>
          <p:nvSpPr>
            <p:cNvPr id="13" name="Tekstfelt 4">
              <a:extLst>
                <a:ext uri="{FF2B5EF4-FFF2-40B4-BE49-F238E27FC236}">
                  <a16:creationId xmlns:a16="http://schemas.microsoft.com/office/drawing/2014/main" id="{F80666D8-01D0-1169-9E27-57177114F06A}"/>
                </a:ext>
              </a:extLst>
            </p:cNvPr>
            <p:cNvSpPr txBox="1"/>
            <p:nvPr/>
          </p:nvSpPr>
          <p:spPr>
            <a:xfrm>
              <a:off x="8288768" y="5364748"/>
              <a:ext cx="1362075" cy="2462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da-DK" sz="1000" b="1" dirty="0">
                  <a:solidFill>
                    <a:srgbClr val="98C39A"/>
                  </a:solidFill>
                  <a:latin typeface="Ovink" pitchFamily="2" charset="77"/>
                  <a:cs typeface="Calibri" panose="020F0502020204030204" pitchFamily="34" charset="0"/>
                </a:rPr>
                <a:t>INDHOLD</a:t>
              </a:r>
            </a:p>
          </p:txBody>
        </p:sp>
        <p:sp>
          <p:nvSpPr>
            <p:cNvPr id="14" name="Tekstfelt 4">
              <a:extLst>
                <a:ext uri="{FF2B5EF4-FFF2-40B4-BE49-F238E27FC236}">
                  <a16:creationId xmlns:a16="http://schemas.microsoft.com/office/drawing/2014/main" id="{5828DEEB-A89E-C9A7-B933-008B676464E2}"/>
                </a:ext>
              </a:extLst>
            </p:cNvPr>
            <p:cNvSpPr txBox="1"/>
            <p:nvPr/>
          </p:nvSpPr>
          <p:spPr>
            <a:xfrm>
              <a:off x="5085762" y="5316320"/>
              <a:ext cx="1140414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da-DK" sz="1400" b="1" dirty="0">
                  <a:solidFill>
                    <a:srgbClr val="28AB5C"/>
                  </a:solidFill>
                  <a:latin typeface="Ovink" pitchFamily="2" charset="77"/>
                  <a:cs typeface="Calibri" panose="020F0502020204030204" pitchFamily="34" charset="0"/>
                </a:rPr>
                <a:t>METODER</a:t>
              </a:r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F24AD126-72AF-8AD7-B283-03BDB4C6AA8B}"/>
                </a:ext>
              </a:extLst>
            </p:cNvPr>
            <p:cNvSpPr/>
            <p:nvPr/>
          </p:nvSpPr>
          <p:spPr>
            <a:xfrm>
              <a:off x="7151483" y="2275020"/>
              <a:ext cx="238132" cy="238132"/>
            </a:xfrm>
            <a:prstGeom prst="ellipse">
              <a:avLst/>
            </a:prstGeom>
            <a:solidFill>
              <a:srgbClr val="98C39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ES"/>
            </a:p>
          </p:txBody>
        </p: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909338CC-63D9-1A11-EB5A-20F31FAA562D}"/>
                </a:ext>
              </a:extLst>
            </p:cNvPr>
            <p:cNvCxnSpPr>
              <a:cxnSpLocks/>
            </p:cNvCxnSpPr>
            <p:nvPr/>
          </p:nvCxnSpPr>
          <p:spPr>
            <a:xfrm>
              <a:off x="7340311" y="2618170"/>
              <a:ext cx="781243" cy="2413480"/>
            </a:xfrm>
            <a:prstGeom prst="line">
              <a:avLst/>
            </a:prstGeom>
            <a:ln cap="rnd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0D3814BE-1305-2C76-A8A0-0E533CB667E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419546" y="2618170"/>
              <a:ext cx="783340" cy="2413480"/>
            </a:xfrm>
            <a:prstGeom prst="line">
              <a:avLst/>
            </a:prstGeom>
            <a:ln cap="rnd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BE95EAEE-8822-5811-4B8E-916F5005DFD5}"/>
                </a:ext>
              </a:extLst>
            </p:cNvPr>
            <p:cNvCxnSpPr/>
            <p:nvPr/>
          </p:nvCxnSpPr>
          <p:spPr>
            <a:xfrm>
              <a:off x="6024130" y="3519194"/>
              <a:ext cx="249843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8AECB9DF-2941-ADEE-3D7C-C3F96749C982}"/>
                </a:ext>
              </a:extLst>
            </p:cNvPr>
            <p:cNvCxnSpPr>
              <a:cxnSpLocks/>
            </p:cNvCxnSpPr>
            <p:nvPr/>
          </p:nvCxnSpPr>
          <p:spPr>
            <a:xfrm>
              <a:off x="5834785" y="3736249"/>
              <a:ext cx="438726" cy="129540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1CDEB6E5-7298-8399-F280-A4FC3D7E276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272109" y="3736249"/>
              <a:ext cx="418725" cy="130975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78D7AF5B-74B0-A07D-DC08-6C1B3E9EE9A3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7457779" y="2535522"/>
              <a:ext cx="1132861" cy="84825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C3C716ED-5A66-1533-E062-5AE785AD94D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953080" y="2535522"/>
              <a:ext cx="1116771" cy="84825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FB9EC2A6-96C4-ADDB-A97D-A6045454241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550601" y="3654612"/>
              <a:ext cx="2020353" cy="147402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B168B546-3C0D-7E92-9D7B-5DBE27AE7D90}"/>
                </a:ext>
              </a:extLst>
            </p:cNvPr>
            <p:cNvCxnSpPr>
              <a:cxnSpLocks/>
            </p:cNvCxnSpPr>
            <p:nvPr/>
          </p:nvCxnSpPr>
          <p:spPr>
            <a:xfrm>
              <a:off x="6589512" y="5269484"/>
              <a:ext cx="1362075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E8D3082C-F4CB-0EAD-F61C-71D2D9C32DB2}"/>
                </a:ext>
              </a:extLst>
            </p:cNvPr>
            <p:cNvSpPr/>
            <p:nvPr/>
          </p:nvSpPr>
          <p:spPr>
            <a:xfrm>
              <a:off x="5645955" y="3401857"/>
              <a:ext cx="238132" cy="238132"/>
            </a:xfrm>
            <a:prstGeom prst="ellipse">
              <a:avLst/>
            </a:prstGeom>
            <a:solidFill>
              <a:srgbClr val="98C39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ES" dirty="0"/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6117824E-33AF-EBE8-A7A6-FE9ED2E94C9A}"/>
                </a:ext>
              </a:extLst>
            </p:cNvPr>
            <p:cNvSpPr/>
            <p:nvPr/>
          </p:nvSpPr>
          <p:spPr>
            <a:xfrm>
              <a:off x="8647774" y="3401857"/>
              <a:ext cx="238132" cy="238132"/>
            </a:xfrm>
            <a:prstGeom prst="ellipse">
              <a:avLst/>
            </a:prstGeom>
            <a:solidFill>
              <a:srgbClr val="98C39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ES">
                <a:solidFill>
                  <a:srgbClr val="28AB5C"/>
                </a:solidFill>
              </a:endParaRPr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5171D4AA-46EE-7A2E-B51E-3540736E1D25}"/>
                </a:ext>
              </a:extLst>
            </p:cNvPr>
            <p:cNvSpPr/>
            <p:nvPr/>
          </p:nvSpPr>
          <p:spPr>
            <a:xfrm>
              <a:off x="8079738" y="5152148"/>
              <a:ext cx="238132" cy="238132"/>
            </a:xfrm>
            <a:prstGeom prst="ellipse">
              <a:avLst/>
            </a:prstGeom>
            <a:solidFill>
              <a:srgbClr val="98C39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ES"/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AD5781CD-732A-4C26-4D90-4E805D996CDD}"/>
                </a:ext>
              </a:extLst>
            </p:cNvPr>
            <p:cNvSpPr/>
            <p:nvPr/>
          </p:nvSpPr>
          <p:spPr>
            <a:xfrm>
              <a:off x="6223229" y="5152148"/>
              <a:ext cx="238132" cy="238132"/>
            </a:xfrm>
            <a:prstGeom prst="ellipse">
              <a:avLst/>
            </a:prstGeom>
            <a:solidFill>
              <a:srgbClr val="28AB5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ES">
                <a:solidFill>
                  <a:srgbClr val="28AB5C"/>
                </a:solidFill>
              </a:endParaRPr>
            </a:p>
          </p:txBody>
        </p: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C3A03C55-04BB-F69C-C098-C155F342B083}"/>
                </a:ext>
              </a:extLst>
            </p:cNvPr>
            <p:cNvCxnSpPr>
              <a:cxnSpLocks/>
            </p:cNvCxnSpPr>
            <p:nvPr/>
          </p:nvCxnSpPr>
          <p:spPr>
            <a:xfrm>
              <a:off x="5970146" y="3654612"/>
              <a:ext cx="2024873" cy="1467588"/>
            </a:xfrm>
            <a:prstGeom prst="line">
              <a:avLst/>
            </a:prstGeom>
            <a:ln cap="rnd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5" name="Billede 4">
            <a:extLst>
              <a:ext uri="{FF2B5EF4-FFF2-40B4-BE49-F238E27FC236}">
                <a16:creationId xmlns:a16="http://schemas.microsoft.com/office/drawing/2014/main" id="{15A43971-2876-ED91-03E5-B37671606A1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6790" y="6259970"/>
            <a:ext cx="1096545" cy="40155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01150402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felt 1">
            <a:extLst>
              <a:ext uri="{FF2B5EF4-FFF2-40B4-BE49-F238E27FC236}">
                <a16:creationId xmlns:a16="http://schemas.microsoft.com/office/drawing/2014/main" id="{D1AD6CB3-864E-7143-9650-A46B9AE228C6}"/>
              </a:ext>
            </a:extLst>
          </p:cNvPr>
          <p:cNvSpPr txBox="1"/>
          <p:nvPr/>
        </p:nvSpPr>
        <p:spPr>
          <a:xfrm>
            <a:off x="415925" y="2057684"/>
            <a:ext cx="4350794" cy="41826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000"/>
              </a:lnSpc>
            </a:pPr>
            <a:r>
              <a:rPr lang="da-DK" sz="1600" dirty="0">
                <a:latin typeface="Source Sans Pro"/>
                <a:ea typeface="Source Sans Pro"/>
              </a:rPr>
              <a:t>Afslutning af gruppevejledningen. </a:t>
            </a:r>
          </a:p>
          <a:p>
            <a:pPr>
              <a:lnSpc>
                <a:spcPts val="2000"/>
              </a:lnSpc>
            </a:pPr>
            <a:r>
              <a:rPr lang="da-DK" sz="1600" dirty="0">
                <a:latin typeface="Source Sans Pro"/>
                <a:ea typeface="Source Sans Pro"/>
              </a:rPr>
              <a:t>Til eleverne:</a:t>
            </a:r>
          </a:p>
          <a:p>
            <a:pPr marL="228600" lvl="1" indent="-228600">
              <a:lnSpc>
                <a:spcPts val="2000"/>
              </a:lnSpc>
              <a:buFont typeface="Arial" panose="020B0604020202020204" pitchFamily="34" charset="0"/>
              <a:buChar char="•"/>
            </a:pPr>
            <a:r>
              <a:rPr lang="da-DK" sz="1600" dirty="0">
                <a:latin typeface="Source Sans Pro"/>
                <a:ea typeface="Source Sans Pro"/>
              </a:rPr>
              <a:t>Hvad synes I om vejledningen?</a:t>
            </a:r>
          </a:p>
          <a:p>
            <a:pPr marL="228600" lvl="1" indent="-228600">
              <a:lnSpc>
                <a:spcPts val="2000"/>
              </a:lnSpc>
              <a:buFont typeface="Arial" panose="020B0604020202020204" pitchFamily="34" charset="0"/>
              <a:buChar char="•"/>
            </a:pPr>
            <a:r>
              <a:rPr lang="da-DK" sz="1600" dirty="0">
                <a:latin typeface="Source Sans Pro"/>
                <a:ea typeface="Source Sans Pro"/>
              </a:rPr>
              <a:t>Hvad er det vigtigste, vi har </a:t>
            </a:r>
            <a:br>
              <a:rPr lang="da-DK" sz="1600" dirty="0">
                <a:latin typeface="Source Sans Pro"/>
                <a:ea typeface="Source Sans Pro"/>
              </a:rPr>
            </a:br>
            <a:r>
              <a:rPr lang="da-DK" sz="1600" dirty="0">
                <a:latin typeface="Source Sans Pro"/>
                <a:ea typeface="Source Sans Pro"/>
              </a:rPr>
              <a:t>gjort i dag?</a:t>
            </a:r>
          </a:p>
          <a:p>
            <a:pPr marL="228600" lvl="1" indent="-228600">
              <a:lnSpc>
                <a:spcPts val="2000"/>
              </a:lnSpc>
              <a:buFont typeface="Arial" panose="020B0604020202020204" pitchFamily="34" charset="0"/>
              <a:buChar char="•"/>
            </a:pPr>
            <a:r>
              <a:rPr lang="da-DK" sz="1600" dirty="0">
                <a:latin typeface="Source Sans Pro"/>
                <a:ea typeface="Source Sans Pro"/>
              </a:rPr>
              <a:t>Hvad tænker I er det næste, I skal lære?</a:t>
            </a:r>
          </a:p>
          <a:p>
            <a:pPr lvl="0">
              <a:lnSpc>
                <a:spcPts val="2000"/>
              </a:lnSpc>
            </a:pPr>
            <a:endParaRPr lang="da-DK" sz="1600" dirty="0">
              <a:latin typeface="Source Sans Pro"/>
              <a:ea typeface="Source Sans Pro"/>
            </a:endParaRPr>
          </a:p>
          <a:p>
            <a:pPr lvl="0">
              <a:lnSpc>
                <a:spcPts val="2000"/>
              </a:lnSpc>
            </a:pPr>
            <a:r>
              <a:rPr lang="da-DK" sz="1600" dirty="0">
                <a:latin typeface="Source Sans Pro"/>
                <a:ea typeface="Source Sans Pro"/>
              </a:rPr>
              <a:t>Vejlederne følger op sammen: </a:t>
            </a:r>
          </a:p>
          <a:p>
            <a:pPr lvl="0">
              <a:lnSpc>
                <a:spcPts val="2000"/>
              </a:lnSpc>
            </a:pPr>
            <a:r>
              <a:rPr lang="da-DK" sz="1600" dirty="0">
                <a:latin typeface="Source Sans Pro"/>
                <a:ea typeface="Source Sans Pro"/>
              </a:rPr>
              <a:t>Er der noget vigtigt om enkelte elever eller gruppen, vi skal have formidlet:</a:t>
            </a:r>
          </a:p>
          <a:p>
            <a:pPr marL="285750" lvl="0" indent="-285750">
              <a:lnSpc>
                <a:spcPts val="2000"/>
              </a:lnSpc>
              <a:buFont typeface="Arial" panose="020B0604020202020204" pitchFamily="34" charset="0"/>
              <a:buChar char="•"/>
            </a:pPr>
            <a:r>
              <a:rPr lang="da-DK" sz="1600" dirty="0">
                <a:latin typeface="Source Sans Pro"/>
                <a:ea typeface="Source Sans Pro"/>
              </a:rPr>
              <a:t>Til vejlederkollegaer</a:t>
            </a:r>
          </a:p>
          <a:p>
            <a:pPr marL="228600" lvl="2" indent="-228600">
              <a:lnSpc>
                <a:spcPts val="2000"/>
              </a:lnSpc>
              <a:buFont typeface="Arial" panose="020B0604020202020204" pitchFamily="34" charset="0"/>
              <a:buChar char="•"/>
            </a:pPr>
            <a:r>
              <a:rPr lang="da-DK" sz="1600" dirty="0">
                <a:latin typeface="Source Sans Pro"/>
                <a:ea typeface="Source Sans Pro"/>
              </a:rPr>
              <a:t> Til kollegaer på afdelingen</a:t>
            </a:r>
          </a:p>
          <a:p>
            <a:pPr marL="228600" lvl="2" indent="-228600">
              <a:lnSpc>
                <a:spcPts val="2000"/>
              </a:lnSpc>
              <a:buFont typeface="Arial" panose="020B0604020202020204" pitchFamily="34" charset="0"/>
              <a:buChar char="•"/>
            </a:pPr>
            <a:r>
              <a:rPr lang="da-DK" sz="1600" dirty="0">
                <a:latin typeface="Source Sans Pro"/>
                <a:ea typeface="Source Sans Pro"/>
              </a:rPr>
              <a:t> Til uddannelsesansvarlig</a:t>
            </a:r>
          </a:p>
          <a:p>
            <a:pPr lvl="0">
              <a:lnSpc>
                <a:spcPts val="2000"/>
              </a:lnSpc>
            </a:pPr>
            <a:endParaRPr lang="da-DK" sz="1600" dirty="0">
              <a:latin typeface="Source Sans Pro"/>
              <a:ea typeface="Source Sans Pro"/>
            </a:endParaRPr>
          </a:p>
          <a:p>
            <a:pPr lvl="0">
              <a:lnSpc>
                <a:spcPts val="2000"/>
              </a:lnSpc>
            </a:pPr>
            <a:r>
              <a:rPr lang="da-DK" sz="1600" dirty="0">
                <a:latin typeface="Source Sans Pro"/>
                <a:ea typeface="Source Sans Pro"/>
              </a:rPr>
              <a:t>Tanker til næste gruppevejledning</a:t>
            </a:r>
          </a:p>
          <a:p>
            <a:pPr marL="284163" lvl="1" indent="-284163">
              <a:lnSpc>
                <a:spcPts val="2000"/>
              </a:lnSpc>
              <a:buFont typeface="Arial" panose="020B0604020202020204" pitchFamily="34" charset="0"/>
              <a:buChar char="•"/>
            </a:pPr>
            <a:r>
              <a:rPr lang="da-DK" sz="1600" dirty="0">
                <a:latin typeface="Source Sans Pro"/>
                <a:ea typeface="Source Sans Pro"/>
              </a:rPr>
              <a:t>Hvad, hvem, hvor?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92E19AF6-23B6-F181-D4A9-67CAEF07B835}"/>
              </a:ext>
            </a:extLst>
          </p:cNvPr>
          <p:cNvSpPr/>
          <p:nvPr/>
        </p:nvSpPr>
        <p:spPr>
          <a:xfrm>
            <a:off x="449956" y="841756"/>
            <a:ext cx="2281170" cy="3736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8500" tIns="29250" rIns="58500" bIns="29250" rtlCol="0" anchor="ctr"/>
          <a:lstStyle/>
          <a:p>
            <a:pPr algn="ctr"/>
            <a:endParaRPr lang="da-DK" sz="1625" dirty="0">
              <a:latin typeface="Ovink" pitchFamily="2" charset="77"/>
            </a:endParaRPr>
          </a:p>
        </p:txBody>
      </p:sp>
      <p:sp>
        <p:nvSpPr>
          <p:cNvPr id="9" name="Tekstfelt 8">
            <a:extLst>
              <a:ext uri="{FF2B5EF4-FFF2-40B4-BE49-F238E27FC236}">
                <a16:creationId xmlns:a16="http://schemas.microsoft.com/office/drawing/2014/main" id="{973136D0-5CB9-D9CA-C74C-F34029A30F2A}"/>
              </a:ext>
            </a:extLst>
          </p:cNvPr>
          <p:cNvSpPr txBox="1"/>
          <p:nvPr/>
        </p:nvSpPr>
        <p:spPr>
          <a:xfrm>
            <a:off x="415925" y="404813"/>
            <a:ext cx="8106641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da-DK" sz="4000" b="1" dirty="0">
                <a:solidFill>
                  <a:srgbClr val="28AB5C"/>
                </a:solidFill>
                <a:latin typeface="Ovink" pitchFamily="2" charset="77"/>
                <a:ea typeface="+mj-ea"/>
                <a:cs typeface="Calibri Light" panose="020F0302020204030204" pitchFamily="34" charset="0"/>
              </a:rPr>
              <a:t>Opfølgning: Afslutning og opfølgning efter vejledning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A25F475B-06D8-B82C-7E6A-B0084AD9DE4B}"/>
              </a:ext>
            </a:extLst>
          </p:cNvPr>
          <p:cNvGrpSpPr/>
          <p:nvPr/>
        </p:nvGrpSpPr>
        <p:grpSpPr>
          <a:xfrm>
            <a:off x="4271962" y="1959396"/>
            <a:ext cx="5997176" cy="3651573"/>
            <a:chOff x="4271962" y="1959396"/>
            <a:chExt cx="5997176" cy="3651573"/>
          </a:xfrm>
        </p:grpSpPr>
        <p:sp>
          <p:nvSpPr>
            <p:cNvPr id="8" name="Tekstfelt 4">
              <a:extLst>
                <a:ext uri="{FF2B5EF4-FFF2-40B4-BE49-F238E27FC236}">
                  <a16:creationId xmlns:a16="http://schemas.microsoft.com/office/drawing/2014/main" id="{F904AEC4-D70A-4975-7E32-1A4D77557BE1}"/>
                </a:ext>
              </a:extLst>
            </p:cNvPr>
            <p:cNvSpPr txBox="1"/>
            <p:nvPr/>
          </p:nvSpPr>
          <p:spPr>
            <a:xfrm>
              <a:off x="8907063" y="3361370"/>
              <a:ext cx="1362075" cy="2462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da-DK" sz="1000" b="1" dirty="0">
                  <a:solidFill>
                    <a:srgbClr val="98C39A"/>
                  </a:solidFill>
                  <a:latin typeface="Ovink" pitchFamily="2" charset="77"/>
                  <a:cs typeface="Calibri" panose="020F0502020204030204" pitchFamily="34" charset="0"/>
                </a:rPr>
                <a:t>ROLLER</a:t>
              </a:r>
            </a:p>
          </p:txBody>
        </p:sp>
        <p:sp>
          <p:nvSpPr>
            <p:cNvPr id="10" name="Tekstfelt 1">
              <a:extLst>
                <a:ext uri="{FF2B5EF4-FFF2-40B4-BE49-F238E27FC236}">
                  <a16:creationId xmlns:a16="http://schemas.microsoft.com/office/drawing/2014/main" id="{87748694-26DB-84B6-0DDB-146250FB26EE}"/>
                </a:ext>
              </a:extLst>
            </p:cNvPr>
            <p:cNvSpPr txBox="1"/>
            <p:nvPr/>
          </p:nvSpPr>
          <p:spPr>
            <a:xfrm>
              <a:off x="5122073" y="2190973"/>
              <a:ext cx="4161627" cy="3206013"/>
            </a:xfrm>
            <a:prstGeom prst="rect">
              <a:avLst/>
            </a:prstGeom>
          </p:spPr>
          <p:txBody>
            <a:bodyPr vert="horz" lIns="0" tIns="0" rIns="0" bIns="0" rtlCol="0">
              <a:normAutofit/>
            </a:bodyPr>
            <a:lstStyle/>
            <a:p>
              <a:pPr>
                <a:spcAft>
                  <a:spcPts val="488"/>
                </a:spcAft>
                <a:buFont typeface="Arial" panose="020B0604020202020204" pitchFamily="34" charset="0"/>
              </a:pPr>
              <a:endParaRPr lang="da-DK" sz="1950" dirty="0">
                <a:solidFill>
                  <a:srgbClr val="000C2E"/>
                </a:solidFill>
                <a:latin typeface="Ovink" pitchFamily="2" charset="77"/>
              </a:endParaRPr>
            </a:p>
          </p:txBody>
        </p:sp>
        <p:sp>
          <p:nvSpPr>
            <p:cNvPr id="11" name="Tekstfelt 4">
              <a:extLst>
                <a:ext uri="{FF2B5EF4-FFF2-40B4-BE49-F238E27FC236}">
                  <a16:creationId xmlns:a16="http://schemas.microsoft.com/office/drawing/2014/main" id="{2CDDD027-7980-874C-AF3D-F03E91971E75}"/>
                </a:ext>
              </a:extLst>
            </p:cNvPr>
            <p:cNvSpPr txBox="1"/>
            <p:nvPr/>
          </p:nvSpPr>
          <p:spPr>
            <a:xfrm>
              <a:off x="6589512" y="1959396"/>
              <a:ext cx="1362075" cy="2462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da-DK" sz="1000" b="1" dirty="0">
                  <a:solidFill>
                    <a:srgbClr val="98C39A"/>
                  </a:solidFill>
                  <a:latin typeface="Ovink" pitchFamily="2" charset="77"/>
                  <a:cs typeface="Calibri" panose="020F0502020204030204" pitchFamily="34" charset="0"/>
                </a:rPr>
                <a:t>RAMMER</a:t>
              </a:r>
            </a:p>
          </p:txBody>
        </p:sp>
        <p:sp>
          <p:nvSpPr>
            <p:cNvPr id="12" name="Tekstfelt 4">
              <a:extLst>
                <a:ext uri="{FF2B5EF4-FFF2-40B4-BE49-F238E27FC236}">
                  <a16:creationId xmlns:a16="http://schemas.microsoft.com/office/drawing/2014/main" id="{A9BD4E11-3401-FFB6-C30E-3AC2F4C75136}"/>
                </a:ext>
              </a:extLst>
            </p:cNvPr>
            <p:cNvSpPr txBox="1"/>
            <p:nvPr/>
          </p:nvSpPr>
          <p:spPr>
            <a:xfrm>
              <a:off x="4271962" y="3229889"/>
              <a:ext cx="1362075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da-DK" sz="1400" b="1" dirty="0">
                  <a:solidFill>
                    <a:srgbClr val="28AB5C"/>
                  </a:solidFill>
                  <a:latin typeface="Ovink" pitchFamily="2" charset="77"/>
                  <a:cs typeface="Calibri" panose="020F0502020204030204" pitchFamily="34" charset="0"/>
                </a:rPr>
                <a:t>OPFØLGNING</a:t>
              </a:r>
            </a:p>
          </p:txBody>
        </p:sp>
        <p:sp>
          <p:nvSpPr>
            <p:cNvPr id="13" name="Tekstfelt 4">
              <a:extLst>
                <a:ext uri="{FF2B5EF4-FFF2-40B4-BE49-F238E27FC236}">
                  <a16:creationId xmlns:a16="http://schemas.microsoft.com/office/drawing/2014/main" id="{25F14EDB-6678-65E4-B039-DF9C1CCB89CF}"/>
                </a:ext>
              </a:extLst>
            </p:cNvPr>
            <p:cNvSpPr txBox="1"/>
            <p:nvPr/>
          </p:nvSpPr>
          <p:spPr>
            <a:xfrm>
              <a:off x="8288768" y="5364748"/>
              <a:ext cx="1362075" cy="2462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da-DK" sz="1000" b="1" dirty="0">
                  <a:solidFill>
                    <a:srgbClr val="98C39A"/>
                  </a:solidFill>
                  <a:latin typeface="Ovink" pitchFamily="2" charset="77"/>
                  <a:cs typeface="Calibri" panose="020F0502020204030204" pitchFamily="34" charset="0"/>
                </a:rPr>
                <a:t>INDHOLD</a:t>
              </a:r>
            </a:p>
          </p:txBody>
        </p:sp>
        <p:sp>
          <p:nvSpPr>
            <p:cNvPr id="14" name="Tekstfelt 4">
              <a:extLst>
                <a:ext uri="{FF2B5EF4-FFF2-40B4-BE49-F238E27FC236}">
                  <a16:creationId xmlns:a16="http://schemas.microsoft.com/office/drawing/2014/main" id="{CA06ACA0-82E1-E302-0FD8-38BD5966182E}"/>
                </a:ext>
              </a:extLst>
            </p:cNvPr>
            <p:cNvSpPr txBox="1"/>
            <p:nvPr/>
          </p:nvSpPr>
          <p:spPr>
            <a:xfrm>
              <a:off x="5085762" y="5316320"/>
              <a:ext cx="1140414" cy="2462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da-DK" sz="1000" b="1" dirty="0">
                  <a:solidFill>
                    <a:srgbClr val="98C39A"/>
                  </a:solidFill>
                  <a:latin typeface="Ovink" pitchFamily="2" charset="77"/>
                  <a:cs typeface="Calibri" panose="020F0502020204030204" pitchFamily="34" charset="0"/>
                </a:rPr>
                <a:t>METODER</a:t>
              </a:r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4A395933-0615-9CD4-989A-C2274D74EC26}"/>
                </a:ext>
              </a:extLst>
            </p:cNvPr>
            <p:cNvSpPr/>
            <p:nvPr/>
          </p:nvSpPr>
          <p:spPr>
            <a:xfrm>
              <a:off x="7151483" y="2275020"/>
              <a:ext cx="238132" cy="238132"/>
            </a:xfrm>
            <a:prstGeom prst="ellipse">
              <a:avLst/>
            </a:prstGeom>
            <a:solidFill>
              <a:srgbClr val="98C39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ES"/>
            </a:p>
          </p:txBody>
        </p: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78B0C7B7-0737-F3C9-9B0B-3AA02E92A424}"/>
                </a:ext>
              </a:extLst>
            </p:cNvPr>
            <p:cNvCxnSpPr>
              <a:cxnSpLocks/>
            </p:cNvCxnSpPr>
            <p:nvPr/>
          </p:nvCxnSpPr>
          <p:spPr>
            <a:xfrm>
              <a:off x="7340311" y="2618170"/>
              <a:ext cx="781243" cy="2413480"/>
            </a:xfrm>
            <a:prstGeom prst="line">
              <a:avLst/>
            </a:prstGeom>
            <a:ln cap="rnd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31D1AF45-E64B-69B9-5E42-18F3F34ED54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419546" y="2618170"/>
              <a:ext cx="783340" cy="2413480"/>
            </a:xfrm>
            <a:prstGeom prst="line">
              <a:avLst/>
            </a:prstGeom>
            <a:ln cap="rnd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3BD57E6F-D6A6-23B2-887D-F5C16C4B2BF9}"/>
                </a:ext>
              </a:extLst>
            </p:cNvPr>
            <p:cNvCxnSpPr/>
            <p:nvPr/>
          </p:nvCxnSpPr>
          <p:spPr>
            <a:xfrm>
              <a:off x="6024130" y="3519194"/>
              <a:ext cx="249843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B0D719FB-2E6A-3898-8F2D-E921FEE13E1F}"/>
                </a:ext>
              </a:extLst>
            </p:cNvPr>
            <p:cNvCxnSpPr>
              <a:cxnSpLocks/>
            </p:cNvCxnSpPr>
            <p:nvPr/>
          </p:nvCxnSpPr>
          <p:spPr>
            <a:xfrm>
              <a:off x="5834785" y="3736249"/>
              <a:ext cx="438726" cy="129540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6ECBAD32-2F67-D6D2-726E-643D76307C8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272109" y="3736249"/>
              <a:ext cx="418725" cy="130975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826126EB-7221-FA34-BC0A-448AAFDFA3A1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7457779" y="2535522"/>
              <a:ext cx="1132861" cy="84825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7161C142-B0CB-06C6-4135-72E16A87BEE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953080" y="2535522"/>
              <a:ext cx="1116771" cy="84825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E2CE659F-9854-8BFF-7FD5-0A40F45F7EA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550601" y="3654612"/>
              <a:ext cx="2020353" cy="147402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9CA1E4F9-7F3D-1623-7164-1000B30AC2CE}"/>
                </a:ext>
              </a:extLst>
            </p:cNvPr>
            <p:cNvCxnSpPr>
              <a:cxnSpLocks/>
            </p:cNvCxnSpPr>
            <p:nvPr/>
          </p:nvCxnSpPr>
          <p:spPr>
            <a:xfrm>
              <a:off x="6589512" y="5269484"/>
              <a:ext cx="1362075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F49EEF6F-6263-7C8C-4C96-504F8C0D31AD}"/>
                </a:ext>
              </a:extLst>
            </p:cNvPr>
            <p:cNvSpPr/>
            <p:nvPr/>
          </p:nvSpPr>
          <p:spPr>
            <a:xfrm>
              <a:off x="5645955" y="3401857"/>
              <a:ext cx="238132" cy="238132"/>
            </a:xfrm>
            <a:prstGeom prst="ellipse">
              <a:avLst/>
            </a:prstGeom>
            <a:solidFill>
              <a:srgbClr val="28AB5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ES" dirty="0"/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5AB4FF41-8C77-1F44-EBD1-62CF7F9CDD21}"/>
                </a:ext>
              </a:extLst>
            </p:cNvPr>
            <p:cNvSpPr/>
            <p:nvPr/>
          </p:nvSpPr>
          <p:spPr>
            <a:xfrm>
              <a:off x="8647774" y="3401857"/>
              <a:ext cx="238132" cy="238132"/>
            </a:xfrm>
            <a:prstGeom prst="ellipse">
              <a:avLst/>
            </a:prstGeom>
            <a:solidFill>
              <a:srgbClr val="98C39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ES">
                <a:solidFill>
                  <a:srgbClr val="28AB5C"/>
                </a:solidFill>
              </a:endParaRPr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58E75F1F-B135-104E-179D-C2C6A52630CB}"/>
                </a:ext>
              </a:extLst>
            </p:cNvPr>
            <p:cNvSpPr/>
            <p:nvPr/>
          </p:nvSpPr>
          <p:spPr>
            <a:xfrm>
              <a:off x="8079738" y="5152148"/>
              <a:ext cx="238132" cy="238132"/>
            </a:xfrm>
            <a:prstGeom prst="ellipse">
              <a:avLst/>
            </a:prstGeom>
            <a:solidFill>
              <a:srgbClr val="98C39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ES"/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493F1283-E2D0-A6DC-BB73-B690801AD2CE}"/>
                </a:ext>
              </a:extLst>
            </p:cNvPr>
            <p:cNvSpPr/>
            <p:nvPr/>
          </p:nvSpPr>
          <p:spPr>
            <a:xfrm>
              <a:off x="6223229" y="5152148"/>
              <a:ext cx="238132" cy="238132"/>
            </a:xfrm>
            <a:prstGeom prst="ellipse">
              <a:avLst/>
            </a:prstGeom>
            <a:solidFill>
              <a:srgbClr val="98C39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ES"/>
            </a:p>
          </p:txBody>
        </p: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95B837C9-7489-BB37-DB32-24E33FF1E979}"/>
                </a:ext>
              </a:extLst>
            </p:cNvPr>
            <p:cNvCxnSpPr>
              <a:cxnSpLocks/>
            </p:cNvCxnSpPr>
            <p:nvPr/>
          </p:nvCxnSpPr>
          <p:spPr>
            <a:xfrm>
              <a:off x="5970146" y="3654612"/>
              <a:ext cx="2024873" cy="1467588"/>
            </a:xfrm>
            <a:prstGeom prst="line">
              <a:avLst/>
            </a:prstGeom>
            <a:ln cap="rnd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6" name="Billede 5">
            <a:extLst>
              <a:ext uri="{FF2B5EF4-FFF2-40B4-BE49-F238E27FC236}">
                <a16:creationId xmlns:a16="http://schemas.microsoft.com/office/drawing/2014/main" id="{F6C82DEC-C49C-5844-2175-63261A9F49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1034" y="6248819"/>
            <a:ext cx="1096545" cy="401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874245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UIDPROPERTY" val="c33d7c12-2e73-44d5-9313-baf27799cc3c"/>
  <p:tag name="KEEPSOURCEFORMATTING" val="KeepSourceFormatting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UIDPROPERTY" val="dcd86993-a3e9-4c09-aeff-f8492cb7e247"/>
  <p:tag name="KEEPSOURCEFORMATTING" val="KeepSourceFormatting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UIDPROPERTY" val="7cda2193-1da0-4ae4-a981-17b1177693d3"/>
  <p:tag name="KEEPSOURCEFORMATTING" val="KeepSourceFormatting"/>
</p:tagLst>
</file>

<file path=ppt/theme/theme1.xml><?xml version="1.0" encoding="utf-8"?>
<a:theme xmlns:a="http://schemas.openxmlformats.org/drawingml/2006/main" name="Office-tema">
  <a:themeElements>
    <a:clrScheme name="Office-tema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-tema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-t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5CD69CF72246A49829562A479A093FA" ma:contentTypeVersion="20" ma:contentTypeDescription="Create a new document." ma:contentTypeScope="" ma:versionID="73921e874f1929287346dce8a70f2cd1">
  <xsd:schema xmlns:xsd="http://www.w3.org/2001/XMLSchema" xmlns:xs="http://www.w3.org/2001/XMLSchema" xmlns:p="http://schemas.microsoft.com/office/2006/metadata/properties" xmlns:ns2="2fd861c3-1b37-4a42-8613-bded91ba6ce0" xmlns:ns3="fd97e4b1-a66c-414e-b0d6-e358b3f03fb7" targetNamespace="http://schemas.microsoft.com/office/2006/metadata/properties" ma:root="true" ma:fieldsID="0f74316a9c5e5ed3d8e2075eabe04223" ns2:_="" ns3:_="">
    <xsd:import namespace="2fd861c3-1b37-4a42-8613-bded91ba6ce0"/>
    <xsd:import namespace="fd97e4b1-a66c-414e-b0d6-e358b3f03fb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fd861c3-1b37-4a42-8613-bded91ba6ce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1" nillable="true" ma:displayName="Length (seconds)" ma:internalName="MediaLengthInSeconds" ma:readOnly="true">
      <xsd:simpleType>
        <xsd:restriction base="dms:Unknown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6" nillable="true" ma:displayName="Location" ma:internalName="MediaServiceLocation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7cb76de6-95ad-4a75-beaf-9d5e5571168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d97e4b1-a66c-414e-b0d6-e358b3f03fb7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f235a223-c62e-49ce-96ce-a15432a69f0b}" ma:internalName="TaxCatchAll" ma:showField="CatchAllData" ma:web="fd97e4b1-a66c-414e-b0d6-e358b3f03fb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fd861c3-1b37-4a42-8613-bded91ba6ce0">
      <Terms xmlns="http://schemas.microsoft.com/office/infopath/2007/PartnerControls"/>
    </lcf76f155ced4ddcb4097134ff3c332f>
    <TaxCatchAll xmlns="fd97e4b1-a66c-414e-b0d6-e358b3f03fb7" xsi:nil="true"/>
  </documentManagement>
</p:properties>
</file>

<file path=customXml/itemProps1.xml><?xml version="1.0" encoding="utf-8"?>
<ds:datastoreItem xmlns:ds="http://schemas.openxmlformats.org/officeDocument/2006/customXml" ds:itemID="{A9B67444-7BB6-4BCF-80CC-B0BA55316B9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5FB4751-E450-42B2-90E8-6F83B570AA3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fd861c3-1b37-4a42-8613-bded91ba6ce0"/>
    <ds:schemaRef ds:uri="fd97e4b1-a66c-414e-b0d6-e358b3f03fb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DACB1D55-DB8E-4EB7-9B27-74CB55F4DD5B}">
  <ds:schemaRefs>
    <ds:schemaRef ds:uri="http://schemas.microsoft.com/office/2006/documentManagement/types"/>
    <ds:schemaRef ds:uri="http://www.w3.org/XML/1998/namespace"/>
    <ds:schemaRef ds:uri="http://schemas.microsoft.com/office/2006/metadata/properties"/>
    <ds:schemaRef ds:uri="fd97e4b1-a66c-414e-b0d6-e358b3f03fb7"/>
    <ds:schemaRef ds:uri="http://purl.org/dc/dcmitype/"/>
    <ds:schemaRef ds:uri="http://purl.org/dc/elements/1.1/"/>
    <ds:schemaRef ds:uri="2fd861c3-1b37-4a42-8613-bded91ba6ce0"/>
    <ds:schemaRef ds:uri="http://purl.org/dc/terms/"/>
    <ds:schemaRef ds:uri="http://schemas.microsoft.com/office/infopath/2007/PartnerControls"/>
    <ds:schemaRef ds:uri="http://schemas.openxmlformats.org/package/2006/metadata/core-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6965</TotalTime>
  <Words>982</Words>
  <Application>Microsoft Macintosh PowerPoint</Application>
  <PresentationFormat>A4-papir (210 x 297 mm)</PresentationFormat>
  <Paragraphs>165</Paragraphs>
  <Slides>17</Slides>
  <Notes>3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6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17</vt:i4>
      </vt:variant>
    </vt:vector>
  </HeadingPairs>
  <TitlesOfParts>
    <vt:vector size="24" baseType="lpstr">
      <vt:lpstr>Aptos</vt:lpstr>
      <vt:lpstr>Arial</vt:lpstr>
      <vt:lpstr>Calibri Light</vt:lpstr>
      <vt:lpstr>Ovink</vt:lpstr>
      <vt:lpstr>OVINK-MEDIUM</vt:lpstr>
      <vt:lpstr>Source Sans Pro</vt:lpstr>
      <vt:lpstr>Office-tema</vt:lpstr>
      <vt:lpstr>PowerPoint-præsentation</vt:lpstr>
      <vt:lpstr>Oversigt over pakkeforløbet </vt:lpstr>
      <vt:lpstr>Pakkeforløbets formål og udbytte </vt:lpstr>
      <vt:lpstr>Program for temamøde 1 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Planlægningsredskabet ‘femkanten’</vt:lpstr>
      <vt:lpstr>Indhold: Hvad skal vejledningen indeholde?</vt:lpstr>
      <vt:lpstr>Roller: Vejledernes roller i gruppevejledningen</vt:lpstr>
      <vt:lpstr>Rammer: Forberede rammerne for vejledningen</vt:lpstr>
      <vt:lpstr>Metode: Vælge, hvordan vejledningen skal foregå  </vt:lpstr>
      <vt:lpstr>PowerPoint-præsentation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Henrik Thomsen</dc:creator>
  <cp:lastModifiedBy>Louise Laustsen</cp:lastModifiedBy>
  <cp:revision>38</cp:revision>
  <dcterms:created xsi:type="dcterms:W3CDTF">2026-05-01T10:53:32Z</dcterms:created>
  <dcterms:modified xsi:type="dcterms:W3CDTF">2026-08-07T11:53:49Z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0x010100B5CD69CF72246A49829562A479A093FA</vt:lpwstr>
  </property>
  <property fmtid="{D5CDD505-2E9C-101B-9397-08002B2CF9AE}" pid="3" name="MediaServiceImageTags">
    <vt:lpwstr/>
  </property>
</Properties>
</file>