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3"/>
  </p:notesMasterIdLst>
  <p:sldIdLst>
    <p:sldId id="256" r:id="rId5"/>
    <p:sldId id="365" r:id="rId6"/>
    <p:sldId id="366" r:id="rId7"/>
    <p:sldId id="362" r:id="rId8"/>
    <p:sldId id="263" r:id="rId9"/>
    <p:sldId id="363" r:id="rId10"/>
    <p:sldId id="356" r:id="rId11"/>
    <p:sldId id="364" r:id="rId1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50180A-F177-F1C4-0DF7-ED21EDB20C34}" name="SEVU" initials="SEVU" userId="SEVU" providerId="None"/>
  <p188:author id="{3339816E-96B1-305B-2429-EF187630CF60}" name="Henrik Thomsen" initials="HT" userId="S::ht@skifthverdag.dk::65ea3511-8385-4fb3-a763-a88f3cb56dd0" providerId="AD"/>
  <p188:author id="{BB1FD380-40CF-19DD-09B0-C0727535A672}" name="Louise Laustsen" initials="LL" userId="S::louiselaustsen@goproces.dk::d4588d7d-4409-44f2-a144-6db5fabc4715" providerId="AD"/>
  <p188:author id="{8818F5C0-D40A-5329-3CDE-47896E60C717}" name="Rikke Kajhøj Jensen " initials="RKJ" userId="Rikke Kajhøj Jensen " providerId="None"/>
  <p188:author id="{487A5BC4-569B-2BDE-388A-EB79E963B661}" name="a1kommunikation" initials="CMV" userId="a1kommunikatio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AB5C"/>
    <a:srgbClr val="98C3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9EB815-378E-412C-A7EF-2949000C5590}" v="2" dt="2026-08-04T15:01:56.4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4589"/>
  </p:normalViewPr>
  <p:slideViewPr>
    <p:cSldViewPr snapToGrid="0">
      <p:cViewPr varScale="1">
        <p:scale>
          <a:sx n="113" d="100"/>
          <a:sy n="113" d="100"/>
        </p:scale>
        <p:origin x="3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Ovink" pitchFamily="2" charset="77"/>
              </a:defRPr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Ovink" pitchFamily="2" charset="77"/>
              </a:defRPr>
            </a:lvl1pPr>
          </a:lstStyle>
          <a:p>
            <a:fld id="{DFC96A7E-FA34-1E4A-9F06-2ECFAD9E7B41}" type="datetimeFigureOut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Ovink" pitchFamily="2" charset="77"/>
              </a:defRPr>
            </a:lvl1pPr>
          </a:lstStyle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Ovink" pitchFamily="2" charset="77"/>
              </a:defRPr>
            </a:lvl1pPr>
          </a:lstStyle>
          <a:p>
            <a:fld id="{20A2F722-CF1D-1B4C-9F45-B69E7FFE8DF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72574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Ovink" pitchFamily="2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Ovink" pitchFamily="2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Ovink" pitchFamily="2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Ovink" pitchFamily="2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Ovink" pitchFamily="2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2BA3DA-DA0F-1E40-9214-B4684E4B7E22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0741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A2F722-CF1D-1B4C-9F45-B69E7FFE8DF5}" type="slidenum">
              <a:rPr lang="da-DK" smtClean="0"/>
              <a:pPr/>
              <a:t>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84890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2BA3DA-DA0F-1E40-9214-B4684E4B7E22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0741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dirty="0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82027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65" userDrawn="1">
          <p15:clr>
            <a:srgbClr val="FBAE40"/>
          </p15:clr>
        </p15:guide>
        <p15:guide id="2" pos="262" userDrawn="1">
          <p15:clr>
            <a:srgbClr val="FBAE40"/>
          </p15:clr>
        </p15:guide>
        <p15:guide id="3" pos="5978" userDrawn="1">
          <p15:clr>
            <a:srgbClr val="FBAE40"/>
          </p15:clr>
        </p15:guide>
        <p15:guide id="4" orient="horz" pos="25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02617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8217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0404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3546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7032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7388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11201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0329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19482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23299-9E30-6248-960A-3DBBDEE70622}" type="datetimeFigureOut">
              <a:rPr lang="da-DK" smtClean="0"/>
              <a:t>07.08.2026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3167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el og indhold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8A9D288E-FE9E-44C8-8107-0308EB870B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998" y="894268"/>
            <a:ext cx="8736002" cy="89392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/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4998" y="2192138"/>
            <a:ext cx="4161627" cy="39458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noProof="0" dirty="0"/>
              <a:t>Brug TAB og Shift + TAB til at skifte tekst- og bulletniveau. Stå på ny linje inden du trykker på TAB. 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4" name="Date_General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SD_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noProof="0"/>
              <a:t>Gruppevejledning - læringsmøde 1</a:t>
            </a:r>
            <a:endParaRPr lang="da-DK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t>‹nr.›</a:t>
            </a:fld>
            <a:endParaRPr lang="da-DK" noProof="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3AC8581-79EB-40A6-9550-3D34823C96D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159373" y="2192138"/>
            <a:ext cx="4161627" cy="39458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noProof="0" dirty="0"/>
              <a:t>Brug TAB og Shift + TAB til at skifte tekst- og bulletniveau. Stå på ny linje inden du trykker på TAB. 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1028361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og indhold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8A9D288E-FE9E-44C8-8107-0308EB870B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998" y="894268"/>
            <a:ext cx="8736002" cy="89392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/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a-DK" noProof="0" dirty="0"/>
              <a:t>Brug TAB og Shift + TAB til at skifte tekst- og bulletniveau. Stå på ny linje inden du trykker på TAB. 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4" name="Date_General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5" name="SD_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 noProof="0"/>
              <a:t>Gruppevejledning - læringsmøde 1</a:t>
            </a:r>
            <a:endParaRPr lang="da-DK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t>‹nr.›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2455804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82000"/>
                  </a:schemeClr>
                </a:solidFill>
                <a:latin typeface="Ovink" pitchFamily="2" charset="77"/>
              </a:defRPr>
            </a:lvl1pPr>
          </a:lstStyle>
          <a:p>
            <a:fld id="{47223299-9E30-6248-960A-3DBBDEE70622}" type="datetimeFigureOut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82000"/>
                  </a:schemeClr>
                </a:solidFill>
                <a:latin typeface="Ovink" pitchFamily="2" charset="77"/>
              </a:defRPr>
            </a:lvl1pPr>
          </a:lstStyle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82000"/>
                  </a:schemeClr>
                </a:solidFill>
                <a:latin typeface="Ovink" pitchFamily="2" charset="77"/>
              </a:defRPr>
            </a:lvl1pPr>
          </a:lstStyle>
          <a:p>
            <a:fld id="{102C4BB9-86DA-F742-8F01-5B36A7F671E4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DBEBEC2-50C3-8C28-58DE-C27218D3DD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042400" y="6272771"/>
            <a:ext cx="589777" cy="248813"/>
          </a:xfrm>
          <a:prstGeom prst="rect">
            <a:avLst/>
          </a:prstGeom>
        </p:spPr>
      </p:pic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BDC08CE8-7700-1BAE-FC36-9A752BC77182}"/>
              </a:ext>
            </a:extLst>
          </p:cNvPr>
          <p:cNvSpPr txBox="1">
            <a:spLocks/>
          </p:cNvSpPr>
          <p:nvPr userDrawn="1"/>
        </p:nvSpPr>
        <p:spPr>
          <a:xfrm>
            <a:off x="327025" y="6286360"/>
            <a:ext cx="6361113" cy="56197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b="1" dirty="0">
                <a:solidFill>
                  <a:srgbClr val="28AB5C"/>
                </a:solidFill>
                <a:effectLst/>
                <a:latin typeface="Ovink" pitchFamily="2" charset="77"/>
              </a:rPr>
              <a:t>GRUPPEVEJLEDNING   ·   TEMAMØDE 2</a:t>
            </a:r>
            <a:endParaRPr lang="en-GB" sz="1000" dirty="0">
              <a:solidFill>
                <a:srgbClr val="28AB5C"/>
              </a:solidFill>
              <a:effectLst/>
              <a:latin typeface="Ovin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70930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Ovink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Ovink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Ovink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Ovink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Ovink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Ovink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262" userDrawn="1">
          <p15:clr>
            <a:srgbClr val="F26B43"/>
          </p15:clr>
        </p15:guide>
        <p15:guide id="3" pos="5978" userDrawn="1">
          <p15:clr>
            <a:srgbClr val="F26B43"/>
          </p15:clr>
        </p15:guide>
        <p15:guide id="4" orient="horz" pos="4065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127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AA95984-7E58-5B91-AFEF-3C6317491CA7}"/>
              </a:ext>
            </a:extLst>
          </p:cNvPr>
          <p:cNvSpPr/>
          <p:nvPr/>
        </p:nvSpPr>
        <p:spPr>
          <a:xfrm>
            <a:off x="0" y="5700591"/>
            <a:ext cx="3822700" cy="876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E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C0E4947-6B9B-EDC7-CC7E-FE44FD9E7915}"/>
              </a:ext>
            </a:extLst>
          </p:cNvPr>
          <p:cNvSpPr txBox="1">
            <a:spLocks/>
          </p:cNvSpPr>
          <p:nvPr/>
        </p:nvSpPr>
        <p:spPr>
          <a:xfrm>
            <a:off x="415925" y="404813"/>
            <a:ext cx="9125231" cy="6810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b="1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Gruppevejledning  Temamøde 2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1FAA640-F5BA-B4F2-DB6D-1AB5BEBB4B6D}"/>
              </a:ext>
            </a:extLst>
          </p:cNvPr>
          <p:cNvSpPr txBox="1">
            <a:spLocks/>
          </p:cNvSpPr>
          <p:nvPr/>
        </p:nvSpPr>
        <p:spPr>
          <a:xfrm>
            <a:off x="415925" y="2322513"/>
            <a:ext cx="9125231" cy="6810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3000" dirty="0">
                <a:latin typeface="OVINK-MEDIUM" pitchFamily="2" charset="77"/>
                <a:cs typeface="Calibri Light" panose="020F0302020204030204" pitchFamily="34" charset="0"/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41FF9F-D46A-C929-28EE-D7F6BEF9A8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390" t="87273"/>
          <a:stretch/>
        </p:blipFill>
        <p:spPr>
          <a:xfrm>
            <a:off x="0" y="3371854"/>
            <a:ext cx="6927273" cy="3081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693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6CB92B8C-3918-5AFD-CA2A-C8B4E3404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022" y="1998134"/>
            <a:ext cx="9111955" cy="2562378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3E92C200-333A-A788-8BE5-4841EFAF9D4C}"/>
              </a:ext>
            </a:extLst>
          </p:cNvPr>
          <p:cNvSpPr txBox="1"/>
          <p:nvPr/>
        </p:nvSpPr>
        <p:spPr>
          <a:xfrm>
            <a:off x="397022" y="410725"/>
            <a:ext cx="75353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000" b="1" dirty="0">
                <a:solidFill>
                  <a:srgbClr val="28AB5C"/>
                </a:solidFill>
                <a:latin typeface="Ovink" pitchFamily="2" charset="77"/>
              </a:rPr>
              <a:t>Oversigt over pakkeforløbet </a:t>
            </a:r>
            <a:endParaRPr lang="da-DK" b="1" dirty="0">
              <a:latin typeface="Ovin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60897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2FF60F1-634C-CFA3-53B0-C70EFE4571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925" y="1484313"/>
            <a:ext cx="8543925" cy="4351338"/>
          </a:xfrm>
        </p:spPr>
        <p:txBody>
          <a:bodyPr>
            <a:normAutofit/>
          </a:bodyPr>
          <a:lstStyle/>
          <a:p>
            <a:pPr marL="285750" lvl="0" indent="-285750"/>
            <a:r>
              <a:rPr lang="da-DK" sz="1600" dirty="0">
                <a:latin typeface="Source Sans Pro"/>
                <a:ea typeface="Source Sans Pro"/>
              </a:rPr>
              <a:t>Gennemgang af, hvad vi skal i dag</a:t>
            </a:r>
          </a:p>
          <a:p>
            <a:pPr marL="285750" lvl="0" indent="-285750"/>
            <a:r>
              <a:rPr lang="da-DK" sz="1600" dirty="0">
                <a:latin typeface="Source Sans Pro"/>
                <a:ea typeface="Source Sans Pro"/>
              </a:rPr>
              <a:t>Erfaringsinterview </a:t>
            </a:r>
          </a:p>
          <a:p>
            <a:pPr marL="285750" lvl="0" indent="-285750"/>
            <a:r>
              <a:rPr lang="da-DK" sz="1600" dirty="0">
                <a:latin typeface="Source Sans Pro"/>
                <a:ea typeface="Source Sans Pro"/>
              </a:rPr>
              <a:t>Håndtering af det uventede</a:t>
            </a:r>
          </a:p>
          <a:p>
            <a:pPr marL="285750" lvl="0" indent="-285750"/>
            <a:r>
              <a:rPr lang="da-DK" sz="1600" dirty="0">
                <a:latin typeface="Source Sans Pro"/>
                <a:ea typeface="Source Sans Pro"/>
              </a:rPr>
              <a:t>Nye metoder til brug i gruppevejledning</a:t>
            </a:r>
          </a:p>
          <a:p>
            <a:pPr marL="285750" lvl="0" indent="-285750"/>
            <a:r>
              <a:rPr lang="da-DK" sz="1600" dirty="0">
                <a:latin typeface="Source Sans Pro"/>
                <a:ea typeface="Source Sans Pro"/>
              </a:rPr>
              <a:t>Planlægning af træning af gruppevejledning 3 og 4</a:t>
            </a:r>
          </a:p>
          <a:p>
            <a:pPr marL="0" lvl="0" indent="0">
              <a:buNone/>
            </a:pPr>
            <a:endParaRPr lang="da-DK" sz="1600" dirty="0">
              <a:latin typeface="Source Sans Pro"/>
              <a:ea typeface="Source Sans Pro"/>
            </a:endParaRPr>
          </a:p>
          <a:p>
            <a:pPr marL="0" lvl="0" indent="0">
              <a:buNone/>
            </a:pPr>
            <a:r>
              <a:rPr lang="da-DK" sz="1600" dirty="0">
                <a:latin typeface="Source Sans Pro"/>
                <a:ea typeface="Source Sans Pro"/>
              </a:rPr>
              <a:t>Vi arbejder med at reflektere over erfaringer fra gruppevejledning 1 og 2. Vi drøfter, hvad man kan gøre i uventede situationer, og planlægger de næste to træninger af gruppevejledninger. </a:t>
            </a:r>
          </a:p>
          <a:p>
            <a:endParaRPr lang="da-DK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F8DBB072-2BAC-BB17-2F52-5D770677258A}"/>
              </a:ext>
            </a:extLst>
          </p:cNvPr>
          <p:cNvSpPr txBox="1">
            <a:spLocks/>
          </p:cNvSpPr>
          <p:nvPr/>
        </p:nvSpPr>
        <p:spPr>
          <a:xfrm>
            <a:off x="415924" y="404813"/>
            <a:ext cx="8668685" cy="128587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Ovink" pitchFamily="2" charset="77"/>
                <a:ea typeface="+mj-ea"/>
                <a:cs typeface="+mj-cs"/>
              </a:defRPr>
            </a:lvl1pPr>
          </a:lstStyle>
          <a:p>
            <a:r>
              <a:rPr lang="da-DK" sz="4000" dirty="0">
                <a:solidFill>
                  <a:srgbClr val="28AB5C"/>
                </a:solidFill>
              </a:rPr>
              <a:t>Program for temamøde 2</a:t>
            </a:r>
          </a:p>
        </p:txBody>
      </p:sp>
    </p:spTree>
    <p:extLst>
      <p:ext uri="{BB962C8B-B14F-4D97-AF65-F5344CB8AC3E}">
        <p14:creationId xmlns:p14="http://schemas.microsoft.com/office/powerpoint/2010/main" val="3673081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0BF31-37A6-0A1D-7410-FBEE7E53E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B941DEB7-2E1D-7262-85A0-85F154635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844" y="539147"/>
            <a:ext cx="7772400" cy="503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87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7CE6D07C-946B-487C-86C7-4624A8AC8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5" y="423861"/>
            <a:ext cx="9074151" cy="1141524"/>
          </a:xfrm>
        </p:spPr>
        <p:txBody>
          <a:bodyPr anchor="t"/>
          <a:lstStyle/>
          <a:p>
            <a:r>
              <a:rPr lang="da-DK" sz="4000" dirty="0">
                <a:solidFill>
                  <a:srgbClr val="28AB5C"/>
                </a:solidFill>
              </a:rPr>
              <a:t>Håndtering af det uventede</a:t>
            </a:r>
            <a:endParaRPr lang="en-US" sz="4000" dirty="0">
              <a:solidFill>
                <a:srgbClr val="28AB5C"/>
              </a:solidFill>
            </a:endParaRP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499CC933-0A3B-3796-C779-D618972D5D5F}"/>
              </a:ext>
            </a:extLst>
          </p:cNvPr>
          <p:cNvSpPr txBox="1"/>
          <p:nvPr/>
        </p:nvSpPr>
        <p:spPr>
          <a:xfrm>
            <a:off x="415926" y="1484313"/>
            <a:ext cx="6611175" cy="4038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600" dirty="0">
                <a:latin typeface="Source Sans Pro"/>
                <a:ea typeface="Source Sans Pro"/>
              </a:rPr>
              <a:t>Det uventede er sket: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>
                <a:latin typeface="Source Sans Pro"/>
                <a:ea typeface="Source Sans Pro"/>
              </a:rPr>
              <a:t>Elever, der ikke møder op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>
                <a:latin typeface="Source Sans Pro"/>
                <a:ea typeface="Source Sans Pro"/>
              </a:rPr>
              <a:t>Elever, der fylder og har mange ord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>
                <a:latin typeface="Source Sans Pro"/>
                <a:ea typeface="Source Sans Pro"/>
              </a:rPr>
              <a:t>Elever, der ikke siger så meget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>
                <a:latin typeface="Source Sans Pro"/>
                <a:ea typeface="Source Sans Pro"/>
              </a:rPr>
              <a:t>Elever, der ikke har lavet deres ting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>
                <a:latin typeface="Source Sans Pro"/>
                <a:ea typeface="Source Sans Pro"/>
              </a:rPr>
              <a:t>Du skal lave en gruppevejledning for en kollega, som er syg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da-DK" sz="1600" dirty="0">
                <a:latin typeface="Source Sans Pro"/>
                <a:ea typeface="Source Sans Pro"/>
              </a:rPr>
              <a:t>Et lokale, der  ikke er ledigt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a-DK" sz="1600" dirty="0">
              <a:latin typeface="Source Sans Pro"/>
              <a:ea typeface="Source Sans Pro"/>
            </a:endParaRPr>
          </a:p>
          <a:p>
            <a:r>
              <a:rPr lang="da-DK" sz="1600" dirty="0">
                <a:latin typeface="Source Sans Pro"/>
                <a:ea typeface="Source Sans Pro"/>
              </a:rPr>
              <a:t>Undersøg: 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Hvad skal der til, for at vi kan lykkes alligevel?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Hvordan vil vi håndtere det uventede?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37597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A9F7D-715D-05E3-096E-0C2C8C496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85A05A6-4E03-FA39-149F-86FF01787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t>6</a:t>
            </a:fld>
            <a:endParaRPr lang="da-DK" noProof="0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00DB5BE0-B06F-5D15-6231-5B55B4D53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600" y="74614"/>
            <a:ext cx="5170488" cy="617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65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AD3AD8A-5532-4101-84FC-1F07AB40C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t>7</a:t>
            </a:fld>
            <a:endParaRPr lang="da-DK" noProof="0" dirty="0"/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D701E7C9-547E-6843-C66C-4DF2F8844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5044" y="307446"/>
            <a:ext cx="4550305" cy="608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513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9D62DEBB-2E5B-9849-39DC-51C1486086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84" t="26831" r="19225" b="16526"/>
          <a:stretch>
            <a:fillRect/>
          </a:stretch>
        </p:blipFill>
        <p:spPr>
          <a:xfrm>
            <a:off x="4617453" y="2504733"/>
            <a:ext cx="5288547" cy="3505200"/>
          </a:xfrm>
          <a:prstGeom prst="rect">
            <a:avLst/>
          </a:prstGeom>
        </p:spPr>
      </p:pic>
      <p:sp>
        <p:nvSpPr>
          <p:cNvPr id="15" name="Tekstfelt 14">
            <a:extLst>
              <a:ext uri="{FF2B5EF4-FFF2-40B4-BE49-F238E27FC236}">
                <a16:creationId xmlns:a16="http://schemas.microsoft.com/office/drawing/2014/main" id="{C729360D-9107-D177-4A00-14CDE59CA8CF}"/>
              </a:ext>
            </a:extLst>
          </p:cNvPr>
          <p:cNvSpPr txBox="1"/>
          <p:nvPr/>
        </p:nvSpPr>
        <p:spPr>
          <a:xfrm>
            <a:off x="415925" y="404813"/>
            <a:ext cx="5905362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b="1" dirty="0">
                <a:solidFill>
                  <a:srgbClr val="28AB5C"/>
                </a:solidFill>
                <a:latin typeface="Ovink" pitchFamily="2" charset="77"/>
                <a:ea typeface="+mj-ea"/>
                <a:cs typeface="+mj-cs"/>
              </a:rPr>
              <a:t>Planlæg de næste to gruppevejledninger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Tag gerne udgangspunkt i de metoder, I lige er blevet præsenteret for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Tænk over, hvordan metoderne kan passe til </a:t>
            </a:r>
            <a:r>
              <a:rPr lang="da-DK" sz="1600">
                <a:latin typeface="Source Sans Pro"/>
                <a:ea typeface="Source Sans Pro"/>
              </a:rPr>
              <a:t>de elever, </a:t>
            </a:r>
            <a:r>
              <a:rPr lang="da-DK" sz="1600" dirty="0">
                <a:latin typeface="Source Sans Pro"/>
                <a:ea typeface="Source Sans Pro"/>
              </a:rPr>
              <a:t>I har/ får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 Overvej, hvad det er, I som vejledere gerne vil øve jer på i gruppevejledningerne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Brug meget gerne ‘femkanten’ som planlægningsværktøj</a:t>
            </a:r>
          </a:p>
        </p:txBody>
      </p:sp>
    </p:spTree>
    <p:extLst>
      <p:ext uri="{BB962C8B-B14F-4D97-AF65-F5344CB8AC3E}">
        <p14:creationId xmlns:p14="http://schemas.microsoft.com/office/powerpoint/2010/main" val="3822223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CD69CF72246A49829562A479A093FA" ma:contentTypeVersion="20" ma:contentTypeDescription="Create a new document." ma:contentTypeScope="" ma:versionID="73921e874f1929287346dce8a70f2cd1">
  <xsd:schema xmlns:xsd="http://www.w3.org/2001/XMLSchema" xmlns:xs="http://www.w3.org/2001/XMLSchema" xmlns:p="http://schemas.microsoft.com/office/2006/metadata/properties" xmlns:ns2="2fd861c3-1b37-4a42-8613-bded91ba6ce0" xmlns:ns3="fd97e4b1-a66c-414e-b0d6-e358b3f03fb7" targetNamespace="http://schemas.microsoft.com/office/2006/metadata/properties" ma:root="true" ma:fieldsID="0f74316a9c5e5ed3d8e2075eabe04223" ns2:_="" ns3:_="">
    <xsd:import namespace="2fd861c3-1b37-4a42-8613-bded91ba6ce0"/>
    <xsd:import namespace="fd97e4b1-a66c-414e-b0d6-e358b3f03f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d861c3-1b37-4a42-8613-bded91ba6c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cb76de6-95ad-4a75-beaf-9d5e557116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97e4b1-a66c-414e-b0d6-e358b3f03fb7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235a223-c62e-49ce-96ce-a15432a69f0b}" ma:internalName="TaxCatchAll" ma:showField="CatchAllData" ma:web="fd97e4b1-a66c-414e-b0d6-e358b3f03fb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fd861c3-1b37-4a42-8613-bded91ba6ce0">
      <Terms xmlns="http://schemas.microsoft.com/office/infopath/2007/PartnerControls"/>
    </lcf76f155ced4ddcb4097134ff3c332f>
    <TaxCatchAll xmlns="fd97e4b1-a66c-414e-b0d6-e358b3f03fb7" xsi:nil="true"/>
  </documentManagement>
</p:properties>
</file>

<file path=customXml/itemProps1.xml><?xml version="1.0" encoding="utf-8"?>
<ds:datastoreItem xmlns:ds="http://schemas.openxmlformats.org/officeDocument/2006/customXml" ds:itemID="{B8B5A6BB-FE75-4706-B1F4-C9904DFFCF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d861c3-1b37-4a42-8613-bded91ba6ce0"/>
    <ds:schemaRef ds:uri="fd97e4b1-a66c-414e-b0d6-e358b3f03f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FC184DD-D573-499C-870C-8A6AB703DC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1981AFE-DC44-4E0D-9F55-BA81633D13AB}">
  <ds:schemaRefs>
    <ds:schemaRef ds:uri="4225a577-3e90-4f70-8d29-79870ba3be1a"/>
    <ds:schemaRef ds:uri="http://schemas.microsoft.com/office/infopath/2007/PartnerControls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schemas.microsoft.com/office/2006/documentManagement/types"/>
    <ds:schemaRef ds:uri="http://purl.org/dc/elements/1.1/"/>
    <ds:schemaRef ds:uri="2fd861c3-1b37-4a42-8613-bded91ba6ce0"/>
    <ds:schemaRef ds:uri="fd97e4b1-a66c-414e-b0d6-e358b3f03fb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6282</TotalTime>
  <Words>212</Words>
  <Application>Microsoft Macintosh PowerPoint</Application>
  <PresentationFormat>A4-papir (210 x 297 mm)</PresentationFormat>
  <Paragraphs>34</Paragraphs>
  <Slides>8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3" baseType="lpstr">
      <vt:lpstr>Arial</vt:lpstr>
      <vt:lpstr>Ovink</vt:lpstr>
      <vt:lpstr>OVINK-MEDIUM</vt:lpstr>
      <vt:lpstr>Source Sans Pro</vt:lpstr>
      <vt:lpstr>Office-tema</vt:lpstr>
      <vt:lpstr>PowerPoint-præsentation</vt:lpstr>
      <vt:lpstr>PowerPoint-præsentation</vt:lpstr>
      <vt:lpstr>PowerPoint-præsentation</vt:lpstr>
      <vt:lpstr>PowerPoint-præsentation</vt:lpstr>
      <vt:lpstr>Håndtering af det uventede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Henrik Thomsen</dc:creator>
  <cp:lastModifiedBy>Louise Laustsen</cp:lastModifiedBy>
  <cp:revision>30</cp:revision>
  <dcterms:created xsi:type="dcterms:W3CDTF">2026-05-01T10:53:32Z</dcterms:created>
  <dcterms:modified xsi:type="dcterms:W3CDTF">2026-08-07T11:38:55Z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0x010100B5CD69CF72246A49829562A479A093FA</vt:lpwstr>
  </property>
  <property fmtid="{D5CDD505-2E9C-101B-9397-08002B2CF9AE}" pid="3" name="MediaServiceImageTags">
    <vt:lpwstr/>
  </property>
</Properties>
</file>