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367" r:id="rId6"/>
    <p:sldId id="257" r:id="rId7"/>
    <p:sldId id="369" r:id="rId8"/>
    <p:sldId id="362" r:id="rId9"/>
    <p:sldId id="363" r:id="rId10"/>
    <p:sldId id="364" r:id="rId11"/>
    <p:sldId id="365" r:id="rId12"/>
    <p:sldId id="358" r:id="rId13"/>
    <p:sldId id="368" r:id="rId14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6" roundtripDataSignature="AMtx7mgzMMcydMLmIOgfSHE8/Y5QrhLL2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750180A-F177-F1C4-0DF7-ED21EDB20C34}" name="SEVU" initials="SEVU" userId="SEVU" providerId="None"/>
  <p188:author id="{BB1FD380-40CF-19DD-09B0-C0727535A672}" name="Louise Laustsen" initials="LL" userId="S::louiselaustsen@goproces.dk::d4588d7d-4409-44f2-a144-6db5fabc4715" providerId="AD"/>
  <p188:author id="{8818F5C0-D40A-5329-3CDE-47896E60C717}" name="Rikke Kajhøj Jensen " initials="RKJ" userId="Rikke Kajhøj Jensen " providerId="None"/>
  <p188:author id="{487A5BC4-569B-2BDE-388A-EB79E963B661}" name="a1kommunikation" initials="CMV" userId="a1kommunikatio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AB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61"/>
  </p:normalViewPr>
  <p:slideViewPr>
    <p:cSldViewPr snapToGrid="0">
      <p:cViewPr varScale="1">
        <p:scale>
          <a:sx n="114" d="100"/>
          <a:sy n="114" d="100"/>
        </p:scale>
        <p:origin x="3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ES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ES"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ES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algn="r"/>
            <a:fld id="{00000000-1234-1234-1234-123412341234}" type="slidenum">
              <a:rPr lang="en-GB" sz="1200" smtClean="0">
                <a:solidFill>
                  <a:schemeClr val="dk1"/>
                </a:solidFill>
              </a:rPr>
              <a:pPr algn="r"/>
              <a:t>‹nr.›</a:t>
            </a:fld>
            <a:endParaRPr lang="en-GB" sz="1200" dirty="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Source Sans Pro" panose="020B0503030403020204" pitchFamily="34" charset="0"/>
        <a:ea typeface="Source Sans Pro" panose="020B0503030403020204" pitchFamily="34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GB" sz="1200" smtClean="0">
                <a:solidFill>
                  <a:schemeClr val="dk1"/>
                </a:solidFill>
              </a:rPr>
              <a:pPr algn="r"/>
              <a:t>7</a:t>
            </a:fld>
            <a:endParaRPr lang="en-GB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118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10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20" name="Google Shape;20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21" name="Google Shape;21;p10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22" name="Google Shape;22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>
          <p15:clr>
            <a:srgbClr val="FBAE40"/>
          </p15:clr>
        </p15:guide>
        <p15:guide id="2" pos="262">
          <p15:clr>
            <a:srgbClr val="FBAE40"/>
          </p15:clr>
        </p15:guide>
        <p15:guide id="3" pos="5978">
          <p15:clr>
            <a:srgbClr val="FBAE40"/>
          </p15:clr>
        </p15:guide>
        <p15:guide id="4" orient="horz" pos="25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g lodret teks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 rot="5400000">
            <a:off x="2777332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" name="Google Shape;76;p1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77" name="Google Shape;77;p19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et titel og teks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81" name="Google Shape;81;p20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4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2" name="Google Shape;82;p2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83" name="Google Shape;83;p20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84" name="Google Shape;84;p2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og indholdsobjek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26" name="Google Shape;26;p11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27" name="Google Shape;27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snitsoverskrift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12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 b="0" i="0">
                <a:solidFill>
                  <a:srgbClr val="757575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 dirty="0"/>
          </a:p>
        </p:txBody>
      </p:sp>
      <p:sp>
        <p:nvSpPr>
          <p:cNvPr id="31" name="Google Shape;31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32" name="Google Shape;32;p12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33" name="Google Shape;33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dholdsobjekter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3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7" name="Google Shape;37;p13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8" name="Google Shape;38;p1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39" name="Google Shape;39;p13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40" name="Google Shape;40;p1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menligning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7" name="Google Shape;47;p1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un titel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5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15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53" name="Google Shape;53;p15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54" name="Google Shape;54;p15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6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57" name="Google Shape;57;p16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58" name="Google Shape;58;p16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dhold med billedtekst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7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7"/>
          <p:cNvSpPr txBox="1">
            <a:spLocks noGrp="1"/>
          </p:cNvSpPr>
          <p:nvPr>
            <p:ph type="body" idx="1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 dirty="0"/>
          </a:p>
        </p:txBody>
      </p:sp>
      <p:sp>
        <p:nvSpPr>
          <p:cNvPr id="62" name="Google Shape;62;p17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63" name="Google Shape;63;p1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64" name="Google Shape;64;p17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65" name="Google Shape;65;p1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lede med billedtekst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8" name="Google Shape;68;p18"/>
          <p:cNvSpPr>
            <a:spLocks noGrp="1"/>
          </p:cNvSpPr>
          <p:nvPr>
            <p:ph type="pic" idx="2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8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 dirty="0"/>
          </a:p>
        </p:txBody>
      </p:sp>
      <p:sp>
        <p:nvSpPr>
          <p:cNvPr id="70" name="Google Shape;70;p1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71" name="Google Shape;71;p18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ES" dirty="0"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b="0" i="0"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ES" dirty="0"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ES" dirty="0"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5" name="Google Shape;15;p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042400" y="6272771"/>
            <a:ext cx="589777" cy="2488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9"/>
          <p:cNvSpPr txBox="1"/>
          <p:nvPr/>
        </p:nvSpPr>
        <p:spPr>
          <a:xfrm>
            <a:off x="315302" y="6297012"/>
            <a:ext cx="6361113" cy="561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 i="0" u="none" strike="noStrike" cap="none" dirty="0">
                <a:solidFill>
                  <a:srgbClr val="28AB5C"/>
                </a:solidFill>
                <a:effectLst/>
                <a:latin typeface="Ovink" pitchFamily="2" charset="77"/>
                <a:ea typeface="Source Sans Pro" panose="020B0503030403020204" pitchFamily="34" charset="0"/>
                <a:cs typeface="Arial"/>
                <a:sym typeface="Arial"/>
              </a:rPr>
              <a:t>KOLLEGIAL SPARRING MELLEM VEJLEDERE </a:t>
            </a:r>
            <a:r>
              <a:rPr lang="en-GB" sz="1000" b="1" i="0" dirty="0">
                <a:solidFill>
                  <a:srgbClr val="28AB5C"/>
                </a:solidFill>
                <a:effectLst/>
                <a:latin typeface="Ovink" pitchFamily="2" charset="77"/>
                <a:ea typeface="Source Sans Pro" panose="020B0503030403020204" pitchFamily="34" charset="0"/>
              </a:rPr>
              <a:t>·   TEMAMØDE 1</a:t>
            </a:r>
            <a:endParaRPr sz="1000" b="1" i="0" dirty="0">
              <a:latin typeface="Ovink" pitchFamily="2" charset="77"/>
              <a:ea typeface="Source Sans Pro" panose="020B0503030403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Source Sans Pro" panose="020B0503030403020204" pitchFamily="34" charset="0"/>
          <a:ea typeface="Source Sans Pro" panose="020B0503030403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Source Sans Pro" panose="020B0503030403020204" pitchFamily="34" charset="0"/>
          <a:ea typeface="Source Sans Pro" panose="020B0503030403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pos="262">
          <p15:clr>
            <a:srgbClr val="F26B43"/>
          </p15:clr>
        </p15:guide>
        <p15:guide id="3" pos="5978">
          <p15:clr>
            <a:srgbClr val="F26B43"/>
          </p15:clr>
        </p15:guide>
        <p15:guide id="4" orient="horz" pos="4065">
          <p15:clr>
            <a:srgbClr val="F26B43"/>
          </p15:clr>
        </p15:guide>
        <p15:guide id="5" orient="horz" pos="935">
          <p15:clr>
            <a:srgbClr val="F26B43"/>
          </p15:clr>
        </p15:guide>
        <p15:guide id="6" orient="horz" pos="127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4F32C8-B466-FA1D-815F-EA79AB0102BD}"/>
              </a:ext>
            </a:extLst>
          </p:cNvPr>
          <p:cNvSpPr/>
          <p:nvPr/>
        </p:nvSpPr>
        <p:spPr>
          <a:xfrm>
            <a:off x="364844" y="5940263"/>
            <a:ext cx="6149422" cy="814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0" dirty="0">
              <a:latin typeface="Source Sans Pro" panose="020B0503030403020204" pitchFamily="34" charset="0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0" y="5700591"/>
            <a:ext cx="3822700" cy="87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da-DK" sz="1800" u="none" strike="noStrike" cap="none" noProof="0" dirty="0">
              <a:solidFill>
                <a:schemeClr val="lt1"/>
              </a:solidFill>
              <a:latin typeface="Source Sans Pro" panose="020B0503030403020204" pitchFamily="34" charset="0"/>
              <a:ea typeface="Source Sans Pro" panose="020B0503030403020204" pitchFamily="34" charset="0"/>
              <a:sym typeface="Arial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415925" y="404813"/>
            <a:ext cx="9125231" cy="681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8AB5C"/>
              </a:buClr>
              <a:buSzPts val="6000"/>
              <a:buFont typeface="Arial"/>
              <a:buNone/>
            </a:pPr>
            <a:r>
              <a:rPr lang="da-DK" sz="6000" b="1" u="none" strike="noStrike" cap="none" noProof="0" dirty="0">
                <a:solidFill>
                  <a:srgbClr val="28AB5C"/>
                </a:solidFill>
                <a:latin typeface="Ovink" pitchFamily="2" charset="77"/>
                <a:ea typeface="Source Sans Pro" panose="020B0503030403020204" pitchFamily="34" charset="0"/>
                <a:sym typeface="Arial"/>
              </a:rPr>
              <a:t>Kollegial sparring Temamøde 1</a:t>
            </a:r>
            <a:endParaRPr lang="da-DK" b="1" noProof="0" dirty="0">
              <a:latin typeface="Ovink" pitchFamily="2" charset="77"/>
              <a:ea typeface="Source Sans Pro" panose="020B0503030403020204" pitchFamily="34" charset="0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415925" y="2322513"/>
            <a:ext cx="9125231" cy="681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"/>
              <a:buNone/>
            </a:pPr>
            <a:endParaRPr lang="da-DK" sz="3000" u="none" strike="noStrike" cap="none" noProof="0" dirty="0">
              <a:solidFill>
                <a:schemeClr val="dk1"/>
              </a:solidFill>
              <a:latin typeface="Source Sans Pro" panose="020B0503030403020204" pitchFamily="34" charset="0"/>
              <a:ea typeface="Source Sans Pro" panose="020B0503030403020204" pitchFamily="34" charset="0"/>
              <a:sym typeface="Arial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6895" y="2641757"/>
            <a:ext cx="10013576" cy="4216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felt 5">
            <a:extLst>
              <a:ext uri="{FF2B5EF4-FFF2-40B4-BE49-F238E27FC236}">
                <a16:creationId xmlns:a16="http://schemas.microsoft.com/office/drawing/2014/main" id="{524EF577-D79D-C837-0A9C-491109CC5E76}"/>
              </a:ext>
            </a:extLst>
          </p:cNvPr>
          <p:cNvSpPr txBox="1"/>
          <p:nvPr/>
        </p:nvSpPr>
        <p:spPr>
          <a:xfrm>
            <a:off x="3771900" y="3223260"/>
            <a:ext cx="21242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Indsæt spørgsmålsmatrix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A39549B-4292-B86E-A0A3-4234DE022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527" y="333948"/>
            <a:ext cx="8631044" cy="566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38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4F72DB-B78D-4D19-21F8-AB2C5974F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6" y="404813"/>
            <a:ext cx="8809038" cy="1285876"/>
          </a:xfrm>
        </p:spPr>
        <p:txBody>
          <a:bodyPr/>
          <a:lstStyle/>
          <a:p>
            <a:pPr lvl="0">
              <a:buClr>
                <a:srgbClr val="28AB5C"/>
              </a:buClr>
              <a:buSzPts val="6000"/>
            </a:pPr>
            <a:r>
              <a:rPr lang="da-DK" b="1" dirty="0">
                <a:solidFill>
                  <a:srgbClr val="27AB5C"/>
                </a:solidFill>
                <a:latin typeface="Ovink" pitchFamily="2" charset="77"/>
              </a:rPr>
              <a:t>Oversigt</a:t>
            </a:r>
            <a:r>
              <a:rPr lang="da-DK" b="1" dirty="0">
                <a:solidFill>
                  <a:srgbClr val="28AB5C"/>
                </a:solidFill>
                <a:latin typeface="Ovink" pitchFamily="2" charset="77"/>
              </a:rPr>
              <a:t> over pakkeforløb</a:t>
            </a:r>
            <a:endParaRPr lang="da-DK" b="1" dirty="0">
              <a:latin typeface="Ovink" pitchFamily="2" charset="77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F5432A8E-161D-F95F-42DD-19E46194A636}"/>
              </a:ext>
            </a:extLst>
          </p:cNvPr>
          <p:cNvSpPr txBox="1"/>
          <p:nvPr/>
        </p:nvSpPr>
        <p:spPr>
          <a:xfrm>
            <a:off x="1080655" y="2671948"/>
            <a:ext cx="6472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Source Sans Pro" panose="020B0503030403020204" pitchFamily="34" charset="0"/>
                <a:ea typeface="Source Sans Pro" panose="020B0503030403020204" pitchFamily="34" charset="0"/>
              </a:rPr>
              <a:t>Oversigt over pakkeforløbet bliver indsat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CFC7BE8E-CB15-D2E9-4F55-EECCC2F6C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926" y="1968294"/>
            <a:ext cx="8809038" cy="250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04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415925" y="1448018"/>
            <a:ext cx="9125231" cy="427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da-DK" sz="1600" dirty="0">
                <a:latin typeface="Ovink" pitchFamily="2" charset="77"/>
                <a:ea typeface="Source Sans Pro" panose="020B0503030403020204" pitchFamily="34" charset="0"/>
              </a:rPr>
              <a:t>FORMÅL FOR OPLÆRINGSSTEDET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Øger trivsel, kollegialt fællesskab og fælles faglighed for vejlederne gennem systematisk afholdelse af sparringsmøder.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Øger kvaliteten og ensartetheden i vejledningen og understøtter arbejdspladsen som et stærkt fagligt oplæringssted.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Bidrager til et tydeligt og trygt fælles læringsmiljø for eleverne. </a:t>
            </a:r>
          </a:p>
          <a:p>
            <a:r>
              <a:rPr lang="da-DK" sz="1600" dirty="0">
                <a:latin typeface="Ovink" pitchFamily="2" charset="77"/>
                <a:ea typeface="Source Sans Pro" panose="020B0503030403020204" pitchFamily="34" charset="0"/>
              </a:rPr>
              <a:t> </a:t>
            </a:r>
          </a:p>
          <a:p>
            <a:r>
              <a:rPr lang="da-DK" sz="1600" dirty="0">
                <a:latin typeface="Ovink" pitchFamily="2" charset="77"/>
                <a:ea typeface="Source Sans Pro" panose="020B0503030403020204" pitchFamily="34" charset="0"/>
              </a:rPr>
              <a:t>UDBYTTE FOR VEJLEDERE</a:t>
            </a:r>
            <a:r>
              <a:rPr lang="en-US" sz="1600" dirty="0">
                <a:latin typeface="Ovink" pitchFamily="2" charset="77"/>
                <a:ea typeface="Source Sans Pro" panose="020B0503030403020204" pitchFamily="34" charset="0"/>
              </a:rPr>
              <a:t>​</a:t>
            </a:r>
            <a:endParaRPr lang="da-DK" sz="1600" dirty="0">
              <a:latin typeface="Ovink" pitchFamily="2" charset="77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Styrker vejledernes faglige, refleksive og pædagogiske kompetencer gennem systematisk sparring og feedback.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Understøtter et kollegialt arbejdsfællesskab, der giver øget motivation og tryghed i vejlederrollen.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Sikre udvikling og sikring af en fælles fagligt funderet vurdering af elever. </a:t>
            </a:r>
          </a:p>
          <a:p>
            <a:r>
              <a:rPr lang="en-US" sz="1600" dirty="0">
                <a:latin typeface="Ovink" pitchFamily="2" charset="77"/>
                <a:ea typeface="Source Sans Pro" panose="020B0503030403020204" pitchFamily="34" charset="0"/>
              </a:rPr>
              <a:t> </a:t>
            </a:r>
            <a:endParaRPr lang="da-DK" sz="1600" dirty="0">
              <a:latin typeface="Ovink" pitchFamily="2" charset="77"/>
              <a:ea typeface="Source Sans Pro" panose="020B0503030403020204" pitchFamily="34" charset="0"/>
            </a:endParaRPr>
          </a:p>
          <a:p>
            <a:r>
              <a:rPr lang="da-DK" sz="1600" dirty="0">
                <a:latin typeface="Ovink" pitchFamily="2" charset="77"/>
                <a:ea typeface="Source Sans Pro" panose="020B0503030403020204" pitchFamily="34" charset="0"/>
              </a:rPr>
              <a:t>UDBYTTE FOR ELEVER</a:t>
            </a:r>
            <a:r>
              <a:rPr lang="en-US" sz="1600" dirty="0">
                <a:latin typeface="Ovink" pitchFamily="2" charset="77"/>
                <a:ea typeface="Source Sans Pro" panose="020B0503030403020204" pitchFamily="34" charset="0"/>
              </a:rPr>
              <a:t>​</a:t>
            </a:r>
            <a:endParaRPr lang="da-DK" sz="1600" dirty="0">
              <a:latin typeface="Ovink" pitchFamily="2" charset="77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Skaber et mere sammenhængende og professionelt læringsmiljø med ensartet vejledning.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Øger oplevelsen af grundige og gennemsigtige vurderinger af læring og progression.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Fremmer elevernes trivsel og læringsudbytte gennem trygge, engagerede og kompetente vejledere. </a:t>
            </a:r>
          </a:p>
        </p:txBody>
      </p:sp>
      <p:sp>
        <p:nvSpPr>
          <p:cNvPr id="98" name="Google Shape;98;p2"/>
          <p:cNvSpPr txBox="1"/>
          <p:nvPr/>
        </p:nvSpPr>
        <p:spPr>
          <a:xfrm>
            <a:off x="415925" y="404813"/>
            <a:ext cx="9125231" cy="674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</a:pPr>
            <a:r>
              <a:rPr lang="da-DK" sz="4000" b="1" noProof="0" dirty="0">
                <a:solidFill>
                  <a:srgbClr val="27AB5C"/>
                </a:solidFill>
                <a:latin typeface="Ovink" pitchFamily="2" charset="77"/>
                <a:ea typeface="Source Sans Pro" panose="020B0503030403020204" pitchFamily="34" charset="0"/>
              </a:rPr>
              <a:t>Pakkeforløbets</a:t>
            </a:r>
            <a:r>
              <a:rPr lang="da-DK" sz="4000" b="1" u="none" noProof="0" dirty="0">
                <a:solidFill>
                  <a:srgbClr val="27AB5C"/>
                </a:solidFill>
                <a:latin typeface="Ovink" pitchFamily="2" charset="77"/>
                <a:ea typeface="Source Sans Pro" panose="020B0503030403020204" pitchFamily="34" charset="0"/>
                <a:sym typeface="Arial"/>
              </a:rPr>
              <a:t> formål og udbytte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CEBAC-2147-1A77-2F89-092C35D57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90" y="-388306"/>
            <a:ext cx="9037073" cy="2078996"/>
          </a:xfrm>
        </p:spPr>
        <p:txBody>
          <a:bodyPr/>
          <a:lstStyle/>
          <a:p>
            <a:pPr marL="114300"/>
            <a:r>
              <a:rPr lang="da-DK" b="1" dirty="0">
                <a:solidFill>
                  <a:srgbClr val="27AB5C"/>
                </a:solidFill>
                <a:latin typeface="Ovink" pitchFamily="2" charset="77"/>
              </a:rPr>
              <a:t>Program for temamøde 1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3C0A554-509B-E3F1-2609-CAB4F01F0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926" y="2024063"/>
            <a:ext cx="8809038" cy="4152900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Kort gennemgang af pakkeforløbet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Præsentationsrunde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Startinterview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Intro til kollegial sparring mellem vejledere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Træningsrunde 1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Træningsrunde 2 </a:t>
            </a:r>
          </a:p>
          <a:p>
            <a:pPr marL="0" lvl="0" indent="0">
              <a:buNone/>
            </a:pPr>
            <a:endParaRPr lang="da-DK" sz="1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0" indent="0">
              <a:buNone/>
            </a:pPr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Vi arbejder i dag </a:t>
            </a:r>
            <a:r>
              <a:rPr lang="da-DK" sz="1800" dirty="0"/>
              <a:t>med de erfaringer og gode eksempler på sparring mellem vejledere, som vi har. </a:t>
            </a:r>
            <a:r>
              <a:rPr lang="da-DK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Vi gennemgår en struktur for kollegial sparring med individuelle problemstillinger, og til sidst træner vi rollerne og strukturen for kollegial sparring med en individuel problemstilling. </a:t>
            </a:r>
          </a:p>
        </p:txBody>
      </p:sp>
    </p:spTree>
    <p:extLst>
      <p:ext uri="{BB962C8B-B14F-4D97-AF65-F5344CB8AC3E}">
        <p14:creationId xmlns:p14="http://schemas.microsoft.com/office/powerpoint/2010/main" val="3700378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0BF31-37A6-0A1D-7410-FBEE7E53E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A10B215D-425E-29ED-AA80-9F211E665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685" y="0"/>
            <a:ext cx="4351797" cy="6122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87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7E277-2E77-44C6-0E89-BC86DDDA9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C24A6D45-5FB0-BF47-62F4-7B1EAE4B0B4F}"/>
              </a:ext>
            </a:extLst>
          </p:cNvPr>
          <p:cNvSpPr txBox="1"/>
          <p:nvPr/>
        </p:nvSpPr>
        <p:spPr>
          <a:xfrm>
            <a:off x="415925" y="1484313"/>
            <a:ext cx="808037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Typiske situationer med forskellige sparringssamtaler:</a:t>
            </a:r>
          </a:p>
          <a:p>
            <a:endParaRPr lang="da-DK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A) Samtalen i ‘køkkenet/ved kaffemaskinen’, som typisk handler om at</a:t>
            </a: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finde en løsning eller give et råd her og nu.</a:t>
            </a:r>
          </a:p>
          <a:p>
            <a:endParaRPr lang="da-DK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B) Kollegial sparring er en aftalt rammesat samtale, hvor I søger at skabe</a:t>
            </a: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refleksioner og forskellige perspektiver og handlemuligheder.</a:t>
            </a: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 skal lære at afholde ’en aftalt rammesat samtale’ med hinanden.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6A1B73A-1F5D-1479-F96D-231CC82BD619}"/>
              </a:ext>
            </a:extLst>
          </p:cNvPr>
          <p:cNvSpPr txBox="1">
            <a:spLocks/>
          </p:cNvSpPr>
          <p:nvPr/>
        </p:nvSpPr>
        <p:spPr>
          <a:xfrm>
            <a:off x="415925" y="404813"/>
            <a:ext cx="9125231" cy="674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3800" b="1" dirty="0">
                <a:solidFill>
                  <a:srgbClr val="27AB5C"/>
                </a:solidFill>
                <a:latin typeface="Ovink" pitchFamily="2" charset="77"/>
                <a:cs typeface="Calibri Light" panose="020F0302020204030204" pitchFamily="34" charset="0"/>
              </a:rPr>
              <a:t>Intro til kollegial sparring</a:t>
            </a:r>
            <a:endParaRPr lang="en-US" sz="3800" b="1" dirty="0">
              <a:solidFill>
                <a:srgbClr val="27AB5C"/>
              </a:solidFill>
              <a:latin typeface="Ovin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7889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4A113-7AA2-8FA3-27B9-C69982411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65B44F36-D882-F84F-B98E-2B263217D98F}"/>
              </a:ext>
            </a:extLst>
          </p:cNvPr>
          <p:cNvSpPr txBox="1"/>
          <p:nvPr/>
        </p:nvSpPr>
        <p:spPr>
          <a:xfrm>
            <a:off x="415925" y="1484313"/>
            <a:ext cx="909969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Introduktion til rollefordeling </a:t>
            </a: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 </a:t>
            </a: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Samtaleleder-rollen:</a:t>
            </a: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Har fokus på at sætte rammen for samtalen med de 3K’er. Sæt rammen:</a:t>
            </a:r>
          </a:p>
          <a:p>
            <a:endParaRPr lang="da-DK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Kontakt: øjenkontakt og tryghed. Er alle med, klar og fokuserede? Mobil- og PC-politik?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Kontekst: Hvordan sidder vi i rummet? Vær skarp på formålet med kollegial sparring: at være nysgerrig og have fokus på at udforske de mange perspektiver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Kontrakt: Hvad skal vi i dag? Hvem skal hvad? Er der en fokusperson med en case? Eller en fælles case? Tid?</a:t>
            </a:r>
          </a:p>
          <a:p>
            <a:endParaRPr lang="da-DK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Har fokus på at stille nysgerrige spørgsmål til fokuspersonen og om  sagen.</a:t>
            </a:r>
          </a:p>
          <a:p>
            <a:endParaRPr lang="da-DK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Fokusperson-rollen:</a:t>
            </a: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Har en case/et dilemma/en problematik.</a:t>
            </a:r>
          </a:p>
          <a:p>
            <a:endParaRPr lang="da-DK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Hjælpegruppen:</a:t>
            </a:r>
          </a:p>
          <a:p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Gruppen af kollegaer, hvis I er flere end to kollegaer til kollegial sparring.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77BFD0-B1CD-04CB-A618-DE5205EABB12}"/>
              </a:ext>
            </a:extLst>
          </p:cNvPr>
          <p:cNvSpPr txBox="1">
            <a:spLocks/>
          </p:cNvSpPr>
          <p:nvPr/>
        </p:nvSpPr>
        <p:spPr>
          <a:xfrm>
            <a:off x="415925" y="404813"/>
            <a:ext cx="9125231" cy="6746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000" b="1" dirty="0">
                <a:solidFill>
                  <a:srgbClr val="27AB5C"/>
                </a:solidFill>
                <a:latin typeface="Ovink" pitchFamily="2" charset="77"/>
              </a:rPr>
              <a:t>Roller i kollegial sparring  </a:t>
            </a:r>
          </a:p>
        </p:txBody>
      </p:sp>
    </p:spTree>
    <p:extLst>
      <p:ext uri="{BB962C8B-B14F-4D97-AF65-F5344CB8AC3E}">
        <p14:creationId xmlns:p14="http://schemas.microsoft.com/office/powerpoint/2010/main" val="794725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473EF-56E3-9B09-2034-CA5D6D000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6" y="404813"/>
            <a:ext cx="8809038" cy="796190"/>
          </a:xfrm>
        </p:spPr>
        <p:txBody>
          <a:bodyPr anchor="t">
            <a:normAutofit/>
          </a:bodyPr>
          <a:lstStyle/>
          <a:p>
            <a:r>
              <a:rPr lang="da-DK" sz="3800" b="1" dirty="0">
                <a:solidFill>
                  <a:srgbClr val="27AB5C"/>
                </a:solidFill>
                <a:latin typeface="Ovink" pitchFamily="2" charset="77"/>
              </a:rPr>
              <a:t>To metoder til kollegial sparring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43E382F-4FC4-246B-D35F-DDE31147F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6" y="1484313"/>
            <a:ext cx="8809038" cy="4692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600" dirty="0"/>
              <a:t>Der er mange forskellige metoder, man kan bruge til en kollegial sparring. Vi tager udgangspunkt i: </a:t>
            </a:r>
          </a:p>
          <a:p>
            <a:pPr marL="0" indent="0">
              <a:buNone/>
            </a:pPr>
            <a:endParaRPr lang="da-DK" sz="1600" dirty="0"/>
          </a:p>
          <a:p>
            <a:pPr marL="0" indent="0">
              <a:buNone/>
            </a:pPr>
            <a:r>
              <a:rPr lang="da-DK" sz="1600" dirty="0"/>
              <a:t>Individuel sparring (fokus for i dag) </a:t>
            </a:r>
          </a:p>
          <a:p>
            <a:pPr marL="685800" lvl="2"/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Interview – ikke samtale </a:t>
            </a:r>
          </a:p>
          <a:p>
            <a:pPr marL="685800" lvl="2"/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Hjælpegruppe til flere perspektiver </a:t>
            </a:r>
          </a:p>
          <a:p>
            <a:pPr marL="0" lvl="1" indent="-114300">
              <a:buNone/>
            </a:pPr>
            <a:endParaRPr lang="da-DK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0" lvl="1" indent="-114300">
              <a:buNone/>
            </a:pPr>
            <a:r>
              <a:rPr lang="da-DK" sz="1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Fælles sparring: fælles perspektivafklaring (introduceres på temamøde 2)</a:t>
            </a:r>
          </a:p>
        </p:txBody>
      </p:sp>
    </p:spTree>
    <p:extLst>
      <p:ext uri="{BB962C8B-B14F-4D97-AF65-F5344CB8AC3E}">
        <p14:creationId xmlns:p14="http://schemas.microsoft.com/office/powerpoint/2010/main" val="1855771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B3B66-1979-4C80-C163-4D0BE2AFA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>
            <a:extLst>
              <a:ext uri="{FF2B5EF4-FFF2-40B4-BE49-F238E27FC236}">
                <a16:creationId xmlns:a16="http://schemas.microsoft.com/office/drawing/2014/main" id="{5CFAF657-D393-51B6-8C3B-876AF71EB151}"/>
              </a:ext>
            </a:extLst>
          </p:cNvPr>
          <p:cNvSpPr txBox="1"/>
          <p:nvPr/>
        </p:nvSpPr>
        <p:spPr>
          <a:xfrm>
            <a:off x="1957754" y="2239108"/>
            <a:ext cx="47947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Source Sans Pro" panose="020B0503030403020204" pitchFamily="34" charset="0"/>
                <a:ea typeface="Source Sans Pro" panose="020B0503030403020204" pitchFamily="34" charset="0"/>
              </a:rPr>
              <a:t>Struktur for kollegial sparring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DB087C9-D345-0B9B-D448-43D5C7D91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854" y="652076"/>
            <a:ext cx="7772400" cy="507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8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d861c3-1b37-4a42-8613-bded91ba6ce0">
      <Terms xmlns="http://schemas.microsoft.com/office/infopath/2007/PartnerControls"/>
    </lcf76f155ced4ddcb4097134ff3c332f>
    <TaxCatchAll xmlns="fd97e4b1-a66c-414e-b0d6-e358b3f03f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CD69CF72246A49829562A479A093FA" ma:contentTypeVersion="20" ma:contentTypeDescription="Opret et nyt dokument." ma:contentTypeScope="" ma:versionID="72811082d278574ce2dc5de8fc58c135">
  <xsd:schema xmlns:xsd="http://www.w3.org/2001/XMLSchema" xmlns:xs="http://www.w3.org/2001/XMLSchema" xmlns:p="http://schemas.microsoft.com/office/2006/metadata/properties" xmlns:ns2="2fd861c3-1b37-4a42-8613-bded91ba6ce0" xmlns:ns3="fd97e4b1-a66c-414e-b0d6-e358b3f03fb7" targetNamespace="http://schemas.microsoft.com/office/2006/metadata/properties" ma:root="true" ma:fieldsID="b43670d9d1352b2ec89653ffa341ee33" ns2:_="" ns3:_="">
    <xsd:import namespace="2fd861c3-1b37-4a42-8613-bded91ba6ce0"/>
    <xsd:import namespace="fd97e4b1-a66c-414e-b0d6-e358b3f03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d861c3-1b37-4a42-8613-bded91ba6c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ledmærker" ma:readOnly="false" ma:fieldId="{5cf76f15-5ced-4ddc-b409-7134ff3c332f}" ma:taxonomyMulti="true" ma:sspId="7cb76de6-95ad-4a75-beaf-9d5e557116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97e4b1-a66c-414e-b0d6-e358b3f03fb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235a223-c62e-49ce-96ce-a15432a69f0b}" ma:internalName="TaxCatchAll" ma:showField="CatchAllData" ma:web="fd97e4b1-a66c-414e-b0d6-e358b3f03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5EBAAF-6911-445D-9A24-BA04B5915D49}">
  <ds:schemaRefs>
    <ds:schemaRef ds:uri="http://schemas.microsoft.com/office/2006/metadata/properties"/>
    <ds:schemaRef ds:uri="http://schemas.microsoft.com/office/infopath/2007/PartnerControls"/>
    <ds:schemaRef ds:uri="2fd861c3-1b37-4a42-8613-bded91ba6ce0"/>
    <ds:schemaRef ds:uri="fd97e4b1-a66c-414e-b0d6-e358b3f03fb7"/>
  </ds:schemaRefs>
</ds:datastoreItem>
</file>

<file path=customXml/itemProps2.xml><?xml version="1.0" encoding="utf-8"?>
<ds:datastoreItem xmlns:ds="http://schemas.openxmlformats.org/officeDocument/2006/customXml" ds:itemID="{669F55E3-204B-4267-A922-7DD50E19D9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4295F4-9CF0-47C9-AFAF-5002FB33F7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d861c3-1b37-4a42-8613-bded91ba6ce0"/>
    <ds:schemaRef ds:uri="fd97e4b1-a66c-414e-b0d6-e358b3f03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481</Words>
  <Application>Microsoft Macintosh PowerPoint</Application>
  <PresentationFormat>A4-papir (210 x 297 mm)</PresentationFormat>
  <Paragraphs>66</Paragraphs>
  <Slides>10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5" baseType="lpstr">
      <vt:lpstr>Arial</vt:lpstr>
      <vt:lpstr>Ovink</vt:lpstr>
      <vt:lpstr>Play</vt:lpstr>
      <vt:lpstr>Source Sans Pro</vt:lpstr>
      <vt:lpstr>Office-tema</vt:lpstr>
      <vt:lpstr>PowerPoint-præsentation</vt:lpstr>
      <vt:lpstr>Oversigt over pakkeforløb</vt:lpstr>
      <vt:lpstr>PowerPoint-præsentation</vt:lpstr>
      <vt:lpstr>Program for temamøde 1</vt:lpstr>
      <vt:lpstr>PowerPoint-præsentation</vt:lpstr>
      <vt:lpstr>PowerPoint-præsentation</vt:lpstr>
      <vt:lpstr>PowerPoint-præsentation</vt:lpstr>
      <vt:lpstr>To metoder til kollegial sparring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Henrik Thomsen</dc:creator>
  <cp:lastModifiedBy>Louise Laustsen</cp:lastModifiedBy>
  <cp:revision>18</cp:revision>
  <dcterms:created xsi:type="dcterms:W3CDTF">2026-05-01T10:53:32Z</dcterms:created>
  <dcterms:modified xsi:type="dcterms:W3CDTF">2026-08-07T11:56:49Z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0x010100B5CD69CF72246A49829562A479A093FA</vt:lpwstr>
  </property>
  <property fmtid="{D5CDD505-2E9C-101B-9397-08002B2CF9AE}" pid="3" name="MediaServiceImageTags">
    <vt:lpwstr/>
  </property>
</Properties>
</file>