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22"/>
  </p:notesMasterIdLst>
  <p:sldIdLst>
    <p:sldId id="365" r:id="rId5"/>
    <p:sldId id="363" r:id="rId6"/>
    <p:sldId id="364" r:id="rId7"/>
    <p:sldId id="325" r:id="rId8"/>
    <p:sldId id="328" r:id="rId9"/>
    <p:sldId id="256" r:id="rId10"/>
    <p:sldId id="358" r:id="rId11"/>
    <p:sldId id="359" r:id="rId12"/>
    <p:sldId id="360" r:id="rId13"/>
    <p:sldId id="361" r:id="rId14"/>
    <p:sldId id="327" r:id="rId15"/>
    <p:sldId id="258" r:id="rId16"/>
    <p:sldId id="320" r:id="rId17"/>
    <p:sldId id="302" r:id="rId18"/>
    <p:sldId id="323" r:id="rId19"/>
    <p:sldId id="324" r:id="rId20"/>
    <p:sldId id="329" r:id="rId21"/>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50180A-F177-F1C4-0DF7-ED21EDB20C34}" name="SEVU" initials="SEVU" userId="SEVU" providerId="None"/>
  <p188:author id="{3339816E-96B1-305B-2429-EF187630CF60}" name="Henrik Thomsen" initials="HT" userId="S::ht@skifthverdag.dk::65ea3511-8385-4fb3-a763-a88f3cb56dd0" providerId="AD"/>
  <p188:author id="{BB1FD380-40CF-19DD-09B0-C0727535A672}" name="Louise Laustsen" initials="LL" userId="S::louiselaustsen@goproces.dk::d4588d7d-4409-44f2-a144-6db5fabc4715" providerId="AD"/>
  <p188:author id="{4BEA078E-2309-3171-266D-B84B2ECB1DD9}" name="Astrid Yurong Ploug" initials="AP" userId="S::ayp@sevu.dk::7d3c2022-1950-4a50-9767-3988381f7b5a" providerId="AD"/>
  <p188:author id="{8818F5C0-D40A-5329-3CDE-47896E60C717}" name="Rikke Kajhøj Jensen " initials="RKJ" userId="Rikke Kajhøj Jensen " providerId="None"/>
  <p188:author id="{487A5BC4-569B-2BDE-388A-EB79E963B661}" name="a1kommunikation" initials="CMV" userId="a1kommunikation"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7AB5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emlayout 2 - Marker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153"/>
    <p:restoredTop sz="89899"/>
  </p:normalViewPr>
  <p:slideViewPr>
    <p:cSldViewPr snapToGrid="0">
      <p:cViewPr varScale="1">
        <p:scale>
          <a:sx n="107" d="100"/>
          <a:sy n="107" d="100"/>
        </p:scale>
        <p:origin x="520" y="176"/>
      </p:cViewPr>
      <p:guideLst/>
    </p:cSldViewPr>
  </p:slideViewPr>
  <p:notesTextViewPr>
    <p:cViewPr>
      <p:scale>
        <a:sx n="1" d="1"/>
        <a:sy n="1" d="1"/>
      </p:scale>
      <p:origin x="0" y="0"/>
    </p:cViewPr>
  </p:notesTextViewPr>
  <p:sorterViewPr>
    <p:cViewPr>
      <p:scale>
        <a:sx n="175" d="100"/>
        <a:sy n="1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dirty="0"/>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98DEEE-5DB3-544E-8357-74D9FCF4ADCC}" type="datetimeFigureOut">
              <a:rPr lang="da-DK" smtClean="0"/>
              <a:t>07.08.2026</a:t>
            </a:fld>
            <a:endParaRPr lang="da-DK" dirty="0"/>
          </a:p>
        </p:txBody>
      </p:sp>
      <p:sp>
        <p:nvSpPr>
          <p:cNvPr id="4" name="Pladsholder til slidebillede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da-DK" dirty="0"/>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dirty="0"/>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02DE99-D824-1C42-A6D0-DA4FB5D6CD94}" type="slidenum">
              <a:rPr lang="da-DK" smtClean="0"/>
              <a:t>‹nr.›</a:t>
            </a:fld>
            <a:endParaRPr lang="da-DK" dirty="0"/>
          </a:p>
        </p:txBody>
      </p:sp>
    </p:spTree>
    <p:extLst>
      <p:ext uri="{BB962C8B-B14F-4D97-AF65-F5344CB8AC3E}">
        <p14:creationId xmlns:p14="http://schemas.microsoft.com/office/powerpoint/2010/main" val="421527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B9FEC-F7DA-2365-B0DA-9B1A0E400101}"/>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9C668478-4435-5C65-11F4-73843460DC0B}"/>
              </a:ext>
            </a:extLst>
          </p:cNvPr>
          <p:cNvSpPr>
            <a:spLocks noGrp="1" noRot="1" noChangeAspect="1"/>
          </p:cNvSpPr>
          <p:nvPr>
            <p:ph type="sldImg"/>
          </p:nvPr>
        </p:nvSpPr>
        <p:spPr>
          <a:xfrm>
            <a:off x="1200150" y="1143000"/>
            <a:ext cx="4457700" cy="3086100"/>
          </a:xfrm>
        </p:spPr>
        <p:txBody>
          <a:bodyPr/>
          <a:lstStyle/>
          <a:p>
            <a:endParaRPr lang="da-DK" dirty="0"/>
          </a:p>
        </p:txBody>
      </p:sp>
      <p:sp>
        <p:nvSpPr>
          <p:cNvPr id="3" name="Pladsholder til noter 2">
            <a:extLst>
              <a:ext uri="{FF2B5EF4-FFF2-40B4-BE49-F238E27FC236}">
                <a16:creationId xmlns:a16="http://schemas.microsoft.com/office/drawing/2014/main" id="{C077EAB8-D737-B98E-B562-A7421715F68C}"/>
              </a:ext>
            </a:extLst>
          </p:cNvPr>
          <p:cNvSpPr>
            <a:spLocks noGrp="1"/>
          </p:cNvSpPr>
          <p:nvPr>
            <p:ph type="body" idx="1"/>
          </p:nvPr>
        </p:nvSpPr>
        <p:spPr/>
        <p:txBody>
          <a:bodyPr/>
          <a:lstStyle/>
          <a:p>
            <a:endParaRPr lang="en-GB" dirty="0"/>
          </a:p>
        </p:txBody>
      </p:sp>
      <p:sp>
        <p:nvSpPr>
          <p:cNvPr id="4" name="Pladsholder til slidenummer 3">
            <a:extLst>
              <a:ext uri="{FF2B5EF4-FFF2-40B4-BE49-F238E27FC236}">
                <a16:creationId xmlns:a16="http://schemas.microsoft.com/office/drawing/2014/main" id="{D4963967-C0BC-877D-CE7C-8ECE8B4595C1}"/>
              </a:ext>
            </a:extLst>
          </p:cNvPr>
          <p:cNvSpPr>
            <a:spLocks noGrp="1"/>
          </p:cNvSpPr>
          <p:nvPr>
            <p:ph type="sldNum" sz="quarter" idx="5"/>
          </p:nvPr>
        </p:nvSpPr>
        <p:spPr/>
        <p:txBody>
          <a:bodyPr/>
          <a:lstStyle/>
          <a:p>
            <a:fld id="{89931245-F7A2-C644-8385-D56343EC6229}" type="slidenum">
              <a:rPr lang="en-ES" smtClean="0"/>
              <a:pPr/>
              <a:t>4</a:t>
            </a:fld>
            <a:endParaRPr lang="en-ES"/>
          </a:p>
        </p:txBody>
      </p:sp>
    </p:spTree>
    <p:extLst>
      <p:ext uri="{BB962C8B-B14F-4D97-AF65-F5344CB8AC3E}">
        <p14:creationId xmlns:p14="http://schemas.microsoft.com/office/powerpoint/2010/main" val="23986965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a:xfrm>
            <a:off x="1200150" y="1143000"/>
            <a:ext cx="4457700" cy="3086100"/>
          </a:xfrm>
        </p:spPr>
        <p:txBody>
          <a:bodyPr/>
          <a:lstStyle/>
          <a:p>
            <a:endParaRPr lang="da-DK" dirty="0"/>
          </a:p>
        </p:txBody>
      </p:sp>
      <p:sp>
        <p:nvSpPr>
          <p:cNvPr id="3" name="Pladsholder til noter 2"/>
          <p:cNvSpPr>
            <a:spLocks noGrp="1"/>
          </p:cNvSpPr>
          <p:nvPr>
            <p:ph type="body" idx="1"/>
          </p:nvPr>
        </p:nvSpPr>
        <p:spPr/>
        <p:txBody>
          <a:bodyPr/>
          <a:lstStyle/>
          <a:p>
            <a:endParaRPr lang="da-DK" dirty="0"/>
          </a:p>
        </p:txBody>
      </p:sp>
      <p:sp>
        <p:nvSpPr>
          <p:cNvPr id="4" name="Pladsholder til slidenummer 3"/>
          <p:cNvSpPr>
            <a:spLocks noGrp="1"/>
          </p:cNvSpPr>
          <p:nvPr>
            <p:ph type="sldNum" sz="quarter" idx="5"/>
          </p:nvPr>
        </p:nvSpPr>
        <p:spPr/>
        <p:txBody>
          <a:bodyPr/>
          <a:lstStyle/>
          <a:p>
            <a:fld id="{5902DE99-D824-1C42-A6D0-DA4FB5D6CD94}" type="slidenum">
              <a:rPr lang="da-DK" smtClean="0"/>
              <a:t>5</a:t>
            </a:fld>
            <a:endParaRPr lang="da-DK" dirty="0"/>
          </a:p>
        </p:txBody>
      </p:sp>
    </p:spTree>
    <p:extLst>
      <p:ext uri="{BB962C8B-B14F-4D97-AF65-F5344CB8AC3E}">
        <p14:creationId xmlns:p14="http://schemas.microsoft.com/office/powerpoint/2010/main" val="882862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54126C-327D-7F54-4EC8-FCC1BD8C4FA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7376276A-E957-A56C-37D0-38918969B672}"/>
              </a:ext>
            </a:extLst>
          </p:cNvPr>
          <p:cNvSpPr>
            <a:spLocks noGrp="1" noRot="1" noChangeAspect="1"/>
          </p:cNvSpPr>
          <p:nvPr>
            <p:ph type="sldImg"/>
          </p:nvPr>
        </p:nvSpPr>
        <p:spPr>
          <a:xfrm>
            <a:off x="1200150" y="1143000"/>
            <a:ext cx="4457700" cy="3086100"/>
          </a:xfrm>
        </p:spPr>
        <p:txBody>
          <a:bodyPr/>
          <a:lstStyle/>
          <a:p>
            <a:endParaRPr lang="da-DK" dirty="0"/>
          </a:p>
        </p:txBody>
      </p:sp>
      <p:sp>
        <p:nvSpPr>
          <p:cNvPr id="3" name="Pladsholder til noter 2">
            <a:extLst>
              <a:ext uri="{FF2B5EF4-FFF2-40B4-BE49-F238E27FC236}">
                <a16:creationId xmlns:a16="http://schemas.microsoft.com/office/drawing/2014/main" id="{9140D1D3-3F08-53C7-5266-7664AD650FAE}"/>
              </a:ext>
            </a:extLst>
          </p:cNvPr>
          <p:cNvSpPr>
            <a:spLocks noGrp="1"/>
          </p:cNvSpPr>
          <p:nvPr>
            <p:ph type="body" idx="1"/>
          </p:nvPr>
        </p:nvSpPr>
        <p:spPr/>
        <p:txBody>
          <a:bodyPr/>
          <a:lstStyle/>
          <a:p>
            <a:endParaRPr lang="en-GB" dirty="0"/>
          </a:p>
        </p:txBody>
      </p:sp>
      <p:sp>
        <p:nvSpPr>
          <p:cNvPr id="4" name="Pladsholder til slidenummer 3">
            <a:extLst>
              <a:ext uri="{FF2B5EF4-FFF2-40B4-BE49-F238E27FC236}">
                <a16:creationId xmlns:a16="http://schemas.microsoft.com/office/drawing/2014/main" id="{B06E1ECD-312C-EB49-E7DE-57AC21B0BDCA}"/>
              </a:ext>
            </a:extLst>
          </p:cNvPr>
          <p:cNvSpPr>
            <a:spLocks noGrp="1"/>
          </p:cNvSpPr>
          <p:nvPr>
            <p:ph type="sldNum" sz="quarter" idx="5"/>
          </p:nvPr>
        </p:nvSpPr>
        <p:spPr/>
        <p:txBody>
          <a:bodyPr/>
          <a:lstStyle/>
          <a:p>
            <a:fld id="{89931245-F7A2-C644-8385-D56343EC6229}" type="slidenum">
              <a:rPr lang="en-ES" smtClean="0"/>
              <a:pPr/>
              <a:t>11</a:t>
            </a:fld>
            <a:endParaRPr lang="en-ES"/>
          </a:p>
        </p:txBody>
      </p:sp>
    </p:spTree>
    <p:extLst>
      <p:ext uri="{BB962C8B-B14F-4D97-AF65-F5344CB8AC3E}">
        <p14:creationId xmlns:p14="http://schemas.microsoft.com/office/powerpoint/2010/main" val="3292473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956AB-67DB-DE7F-9447-BD9F4DE59FA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4555C8CD-C46B-F277-863E-4ED76127F8BF}"/>
              </a:ext>
            </a:extLst>
          </p:cNvPr>
          <p:cNvSpPr>
            <a:spLocks noGrp="1" noRot="1" noChangeAspect="1"/>
          </p:cNvSpPr>
          <p:nvPr>
            <p:ph type="sldImg"/>
          </p:nvPr>
        </p:nvSpPr>
        <p:spPr>
          <a:xfrm>
            <a:off x="1200150" y="1143000"/>
            <a:ext cx="4457700" cy="3086100"/>
          </a:xfrm>
        </p:spPr>
        <p:txBody>
          <a:bodyPr/>
          <a:lstStyle/>
          <a:p>
            <a:endParaRPr lang="da-DK" dirty="0"/>
          </a:p>
        </p:txBody>
      </p:sp>
      <p:sp>
        <p:nvSpPr>
          <p:cNvPr id="3" name="Pladsholder til noter 2">
            <a:extLst>
              <a:ext uri="{FF2B5EF4-FFF2-40B4-BE49-F238E27FC236}">
                <a16:creationId xmlns:a16="http://schemas.microsoft.com/office/drawing/2014/main" id="{3EEC2CDC-9532-C4B1-5AE8-33CC1703C94E}"/>
              </a:ext>
            </a:extLst>
          </p:cNvPr>
          <p:cNvSpPr>
            <a:spLocks noGrp="1"/>
          </p:cNvSpPr>
          <p:nvPr>
            <p:ph type="body" idx="1"/>
          </p:nvPr>
        </p:nvSpPr>
        <p:spPr/>
        <p:txBody>
          <a:bodyPr/>
          <a:lstStyle/>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Kap 10 i systemisk coaching</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Fastholde det sagte,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Orientere sig,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Løbende opskrivning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Summering af pointer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Gøre det abstrakte konkret</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Visuelle stilladser er procesmodeller. De er nyttige til at strukturere f.eks. planlægning, projektopstart, prioritering, ideudvikling m.m.</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Grundprincipper i (grafisk) facilitering</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Visuelle noter:</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Formål og struktur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Hvilket mål/resultat vil man opnå</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Hvilken struktur understøtter det mål bedst?</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00" dirty="0">
                <a:effectLst/>
                <a:latin typeface="Avenir Book" panose="02000503020000020003" pitchFamily="2" charset="0"/>
                <a:ea typeface="Calibri" panose="020F0502020204030204" pitchFamily="34" charset="0"/>
                <a:cs typeface="Times New Roman" panose="02020603050405020304" pitchFamily="18" charset="0"/>
              </a:rPr>
              <a:t>IDOART</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b="1"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Hvad vil du kommunikere?</a:t>
            </a:r>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 Udarbejdelsen fungerer dermed som </a:t>
            </a:r>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forberedelse</a:t>
            </a:r>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 Det styrker budskabet og den retoriske fremtræden</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Formålet med de visuelle metoder er at fremhæve et forløbs enkelte elementer samtidig med, at man skaber klarhed om samme forløbs kontekst. Kombination af tekst og ikoner</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Visuel præsentation</a:t>
            </a:r>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 (Dagens program, projektfaser, udviklingsstrategi) En visuel præsentation bliver i rummet. Du kan fremhæve detaljer og helhed. Ikoner giver lethed og gør budskabende levende og hjælper hukommelsen. Det er fleksibelt og kan udbygges undervejs</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 </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da-DK" sz="1800" b="1" kern="100" dirty="0">
                <a:effectLst/>
                <a:latin typeface="Avenir Book" panose="02000503020000020003" pitchFamily="2" charset="0"/>
                <a:ea typeface="Calibri" panose="020F0502020204030204" pitchFamily="34" charset="0"/>
                <a:cs typeface="Times New Roman" panose="02020603050405020304" pitchFamily="18" charset="0"/>
              </a:rPr>
              <a:t>Visuel skabelon </a:t>
            </a:r>
            <a:r>
              <a:rPr lang="da-DK" sz="1800" kern="100" dirty="0">
                <a:effectLst/>
                <a:latin typeface="Avenir Book" panose="02000503020000020003" pitchFamily="2" charset="0"/>
                <a:ea typeface="Calibri" panose="020F0502020204030204" pitchFamily="34" charset="0"/>
                <a:cs typeface="Times New Roman" panose="02020603050405020304" pitchFamily="18" charset="0"/>
              </a:rPr>
              <a:t>(opsamling med plads til at udfylde tomme pladser. Forudsigelighed i struktur, klarhed om rammer for deltagelse. F.eks. et spørgeskema.</a:t>
            </a:r>
            <a:endParaRPr lang="da-DK"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
        <p:nvSpPr>
          <p:cNvPr id="4" name="Pladsholder til slidenummer 3">
            <a:extLst>
              <a:ext uri="{FF2B5EF4-FFF2-40B4-BE49-F238E27FC236}">
                <a16:creationId xmlns:a16="http://schemas.microsoft.com/office/drawing/2014/main" id="{5669DB48-8F18-B574-4C17-0FC6B8B8351B}"/>
              </a:ext>
            </a:extLst>
          </p:cNvPr>
          <p:cNvSpPr>
            <a:spLocks noGrp="1"/>
          </p:cNvSpPr>
          <p:nvPr>
            <p:ph type="sldNum" sz="quarter" idx="5"/>
          </p:nvPr>
        </p:nvSpPr>
        <p:spPr/>
        <p:txBody>
          <a:bodyPr/>
          <a:lstStyle/>
          <a:p>
            <a:fld id="{89931245-F7A2-C644-8385-D56343EC6229}" type="slidenum">
              <a:rPr lang="en-ES" smtClean="0"/>
              <a:pPr/>
              <a:t>13</a:t>
            </a:fld>
            <a:endParaRPr lang="en-ES"/>
          </a:p>
        </p:txBody>
      </p:sp>
    </p:spTree>
    <p:extLst>
      <p:ext uri="{BB962C8B-B14F-4D97-AF65-F5344CB8AC3E}">
        <p14:creationId xmlns:p14="http://schemas.microsoft.com/office/powerpoint/2010/main" val="23538434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da-DK"/>
              <a:t>Klik for at redigere titeltypografien i masteren</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Date Placeholder 3"/>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44592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og indholdsobjek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idx="1"/>
          </p:nvPr>
        </p:nvSpPr>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2618888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fsnit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da-DK"/>
              <a:t>Klik for at redigere titeltypografien i masteren</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da-DK"/>
              <a:t>Klik for at redigere teksttypografierne i masteren</a:t>
            </a:r>
          </a:p>
        </p:txBody>
      </p:sp>
      <p:sp>
        <p:nvSpPr>
          <p:cNvPr id="4" name="Date Placeholder 3"/>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2874759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Date Placeholder 4"/>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31182290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6"/>
            <a:ext cx="8543925" cy="1325563"/>
          </a:xfrm>
        </p:spPr>
        <p:txBody>
          <a:bodyPr/>
          <a:lstStyle/>
          <a:p>
            <a:r>
              <a:rPr lang="da-DK"/>
              <a:t>Klik for at redigere titeltypografien i masteren</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4" name="Content Placeholder 3"/>
          <p:cNvSpPr>
            <a:spLocks noGrp="1"/>
          </p:cNvSpPr>
          <p:nvPr>
            <p:ph sz="half" idx="2"/>
          </p:nvPr>
        </p:nvSpPr>
        <p:spPr>
          <a:xfrm>
            <a:off x="682329" y="2505075"/>
            <a:ext cx="4190702"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a-DK"/>
              <a:t>Klik for at redigere teksttypografierne i masteren</a:t>
            </a:r>
          </a:p>
        </p:txBody>
      </p:sp>
      <p:sp>
        <p:nvSpPr>
          <p:cNvPr id="6" name="Content Placeholder 5"/>
          <p:cNvSpPr>
            <a:spLocks noGrp="1"/>
          </p:cNvSpPr>
          <p:nvPr>
            <p:ph sz="quarter" idx="4"/>
          </p:nvPr>
        </p:nvSpPr>
        <p:spPr>
          <a:xfrm>
            <a:off x="5014913" y="2505075"/>
            <a:ext cx="4211340" cy="3684588"/>
          </a:xfrm>
        </p:spPr>
        <p:txBody>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7" name="Date Placeholder 6"/>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8" name="Footer Placeholder 7"/>
          <p:cNvSpPr>
            <a:spLocks noGrp="1"/>
          </p:cNvSpPr>
          <p:nvPr>
            <p:ph type="ftr" sz="quarter" idx="11"/>
          </p:nvPr>
        </p:nvSpPr>
        <p:spPr/>
        <p:txBody>
          <a:bodyPr/>
          <a:lstStyle/>
          <a:p>
            <a:endParaRPr lang="da-DK" dirty="0"/>
          </a:p>
        </p:txBody>
      </p:sp>
      <p:sp>
        <p:nvSpPr>
          <p:cNvPr id="9" name="Slide Number Placeholder 8"/>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39409341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Date Placeholder 2"/>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4" name="Footer Placeholder 3"/>
          <p:cNvSpPr>
            <a:spLocks noGrp="1"/>
          </p:cNvSpPr>
          <p:nvPr>
            <p:ph type="ftr" sz="quarter" idx="11"/>
          </p:nvPr>
        </p:nvSpPr>
        <p:spPr/>
        <p:txBody>
          <a:bodyPr/>
          <a:lstStyle/>
          <a:p>
            <a:endParaRPr lang="da-DK" dirty="0"/>
          </a:p>
        </p:txBody>
      </p:sp>
      <p:sp>
        <p:nvSpPr>
          <p:cNvPr id="5" name="Slide Number Placeholder 4"/>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3981407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3" name="Footer Placeholder 2"/>
          <p:cNvSpPr>
            <a:spLocks noGrp="1"/>
          </p:cNvSpPr>
          <p:nvPr>
            <p:ph type="ftr" sz="quarter" idx="11"/>
          </p:nvPr>
        </p:nvSpPr>
        <p:spPr/>
        <p:txBody>
          <a:bodyPr/>
          <a:lstStyle/>
          <a:p>
            <a:endParaRPr lang="da-DK" dirty="0"/>
          </a:p>
        </p:txBody>
      </p:sp>
      <p:sp>
        <p:nvSpPr>
          <p:cNvPr id="4" name="Slide Number Placeholder 3"/>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22054491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a-DK"/>
              <a:t>Klik for at redigere titeltypografien i masteren</a:t>
            </a:r>
            <a:endParaRPr lang="en-US" dirty="0"/>
          </a:p>
        </p:txBody>
      </p:sp>
      <p:sp>
        <p:nvSpPr>
          <p:cNvPr id="3" name="Content Placeholder 2"/>
          <p:cNvSpPr>
            <a:spLocks noGrp="1"/>
          </p:cNvSpPr>
          <p:nvPr>
            <p:ph idx="1"/>
          </p:nvPr>
        </p:nvSpPr>
        <p:spPr>
          <a:xfrm>
            <a:off x="4211340" y="987426"/>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1801992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da-DK"/>
              <a:t>Klik for at redigere titeltypografien i masteren</a:t>
            </a:r>
            <a:endParaRPr lang="en-US" dirty="0"/>
          </a:p>
        </p:txBody>
      </p:sp>
      <p:sp>
        <p:nvSpPr>
          <p:cNvPr id="3" name="Picture Placeholder 2"/>
          <p:cNvSpPr>
            <a:spLocks noGrp="1" noChangeAspect="1"/>
          </p:cNvSpPr>
          <p:nvPr>
            <p:ph type="pic" idx="1"/>
          </p:nvPr>
        </p:nvSpPr>
        <p:spPr>
          <a:xfrm>
            <a:off x="4211340" y="987426"/>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a-DK" dirty="0"/>
              <a:t>Klik på ikonet for at tilføje et billede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a-DK"/>
              <a:t>Klik for at redigere teksttypografierne i masteren</a:t>
            </a:r>
          </a:p>
        </p:txBody>
      </p:sp>
      <p:sp>
        <p:nvSpPr>
          <p:cNvPr id="5" name="Date Placeholder 4"/>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6" name="Footer Placeholder 5"/>
          <p:cNvSpPr>
            <a:spLocks noGrp="1"/>
          </p:cNvSpPr>
          <p:nvPr>
            <p:ph type="ftr" sz="quarter" idx="11"/>
          </p:nvPr>
        </p:nvSpPr>
        <p:spPr/>
        <p:txBody>
          <a:bodyPr/>
          <a:lstStyle/>
          <a:p>
            <a:endParaRPr lang="da-DK" dirty="0"/>
          </a:p>
        </p:txBody>
      </p:sp>
      <p:sp>
        <p:nvSpPr>
          <p:cNvPr id="7" name="Slide Number Placeholder 6"/>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583929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og lodre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a:t>Klik for at redigere titeltypografien i masteren</a:t>
            </a:r>
            <a:endParaRPr lang="en-US" dirty="0"/>
          </a:p>
        </p:txBody>
      </p:sp>
      <p:sp>
        <p:nvSpPr>
          <p:cNvPr id="3" name="Vertical Text Placeholder 2"/>
          <p:cNvSpPr>
            <a:spLocks noGrp="1"/>
          </p:cNvSpPr>
          <p:nvPr>
            <p:ph type="body" orient="vert" idx="1"/>
          </p:nvPr>
        </p:nvSpPr>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1992406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et ti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da-DK"/>
              <a:t>Klik for at redigere titeltypografien i masteren</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10"/>
          </p:nvPr>
        </p:nvSpPr>
        <p:spPr/>
        <p:txBody>
          <a:bodyPr/>
          <a:lstStyle/>
          <a:p>
            <a:fld id="{29662372-FD0B-EE4B-A13B-EB27F54B9F62}" type="datetimeFigureOut">
              <a:rPr lang="da-DK" smtClean="0"/>
              <a:t>07.08.2026</a:t>
            </a:fld>
            <a:endParaRPr lang="da-DK" dirty="0"/>
          </a:p>
        </p:txBody>
      </p:sp>
      <p:sp>
        <p:nvSpPr>
          <p:cNvPr id="5" name="Footer Placeholder 4"/>
          <p:cNvSpPr>
            <a:spLocks noGrp="1"/>
          </p:cNvSpPr>
          <p:nvPr>
            <p:ph type="ftr" sz="quarter" idx="11"/>
          </p:nvPr>
        </p:nvSpPr>
        <p:spPr/>
        <p:txBody>
          <a:bodyPr/>
          <a:lstStyle/>
          <a:p>
            <a:endParaRPr lang="da-DK" dirty="0"/>
          </a:p>
        </p:txBody>
      </p:sp>
      <p:sp>
        <p:nvSpPr>
          <p:cNvPr id="6" name="Slide Number Placeholder 5"/>
          <p:cNvSpPr>
            <a:spLocks noGrp="1"/>
          </p:cNvSpPr>
          <p:nvPr>
            <p:ph type="sldNum" sz="quarter" idx="12"/>
          </p:nvPr>
        </p:nvSpPr>
        <p:spPr/>
        <p:txBody>
          <a:bodyPr/>
          <a:lstStyle/>
          <a:p>
            <a:fld id="{8898F8F3-3494-7340-9D1E-994E8E7BFF3C}" type="slidenum">
              <a:rPr lang="da-DK" smtClean="0"/>
              <a:t>‹nr.›</a:t>
            </a:fld>
            <a:endParaRPr lang="da-DK" dirty="0"/>
          </a:p>
        </p:txBody>
      </p:sp>
    </p:spTree>
    <p:extLst>
      <p:ext uri="{BB962C8B-B14F-4D97-AF65-F5344CB8AC3E}">
        <p14:creationId xmlns:p14="http://schemas.microsoft.com/office/powerpoint/2010/main" val="114663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15926" y="365126"/>
            <a:ext cx="8809038"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662372-FD0B-EE4B-A13B-EB27F54B9F62}" type="datetimeFigureOut">
              <a:rPr lang="da-DK" smtClean="0"/>
              <a:t>07.08.2026</a:t>
            </a:fld>
            <a:endParaRPr lang="da-DK"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da-DK"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898F8F3-3494-7340-9D1E-994E8E7BFF3C}" type="slidenum">
              <a:rPr lang="da-DK" smtClean="0"/>
              <a:t>‹nr.›</a:t>
            </a:fld>
            <a:endParaRPr lang="da-DK" dirty="0"/>
          </a:p>
        </p:txBody>
      </p:sp>
      <p:pic>
        <p:nvPicPr>
          <p:cNvPr id="7" name="Google Shape;15;p9">
            <a:extLst>
              <a:ext uri="{FF2B5EF4-FFF2-40B4-BE49-F238E27FC236}">
                <a16:creationId xmlns:a16="http://schemas.microsoft.com/office/drawing/2014/main" id="{B99BF50F-9C5F-3D0C-8A6C-F56411BCE25B}"/>
              </a:ext>
            </a:extLst>
          </p:cNvPr>
          <p:cNvPicPr preferRelativeResize="0"/>
          <p:nvPr userDrawn="1"/>
        </p:nvPicPr>
        <p:blipFill rotWithShape="1">
          <a:blip r:embed="rId13">
            <a:alphaModFix/>
          </a:blip>
          <a:srcRect/>
          <a:stretch/>
        </p:blipFill>
        <p:spPr>
          <a:xfrm>
            <a:off x="9042400" y="6272771"/>
            <a:ext cx="589777" cy="248813"/>
          </a:xfrm>
          <a:prstGeom prst="rect">
            <a:avLst/>
          </a:prstGeom>
          <a:noFill/>
          <a:ln>
            <a:noFill/>
          </a:ln>
        </p:spPr>
      </p:pic>
      <p:sp>
        <p:nvSpPr>
          <p:cNvPr id="8" name="Google Shape;16;p9">
            <a:extLst>
              <a:ext uri="{FF2B5EF4-FFF2-40B4-BE49-F238E27FC236}">
                <a16:creationId xmlns:a16="http://schemas.microsoft.com/office/drawing/2014/main" id="{1271D023-06DB-AD30-D03C-94EE443AAE6C}"/>
              </a:ext>
            </a:extLst>
          </p:cNvPr>
          <p:cNvSpPr txBox="1"/>
          <p:nvPr userDrawn="1"/>
        </p:nvSpPr>
        <p:spPr>
          <a:xfrm>
            <a:off x="327025" y="6310744"/>
            <a:ext cx="6361113" cy="561978"/>
          </a:xfrm>
          <a:prstGeom prst="rect">
            <a:avLst/>
          </a:prstGeom>
          <a:noFill/>
          <a:ln>
            <a:noFill/>
          </a:ln>
        </p:spPr>
        <p:txBody>
          <a:bodyPr spcFirstLastPara="1" wrap="square" lIns="91425" tIns="45700" rIns="91425" bIns="45700" anchor="t" anchorCtr="0">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000" b="1" i="0" u="none" strike="noStrike" cap="none" dirty="0">
                <a:solidFill>
                  <a:srgbClr val="28AB5C"/>
                </a:solidFill>
                <a:latin typeface="Ovink" pitchFamily="2" charset="77"/>
                <a:ea typeface="Arial"/>
                <a:cs typeface="Arial"/>
                <a:sym typeface="Arial"/>
              </a:rPr>
              <a:t>SIMULATION SOM VEJLEDNINGSVÆRKTØJ </a:t>
            </a:r>
            <a:r>
              <a:rPr lang="en-GB" b="1" dirty="0">
                <a:effectLst/>
                <a:latin typeface="Ovink" pitchFamily="2" charset="77"/>
              </a:rPr>
              <a:t> </a:t>
            </a:r>
            <a:r>
              <a:rPr lang="en-GB" sz="1000" b="1" i="0" u="none" strike="noStrike" kern="1200" cap="none" dirty="0">
                <a:solidFill>
                  <a:srgbClr val="28AB5C"/>
                </a:solidFill>
                <a:latin typeface="Ovink" pitchFamily="2" charset="77"/>
                <a:cs typeface="Arial"/>
              </a:rPr>
              <a:t> ·   TEMAMØDE 1</a:t>
            </a:r>
          </a:p>
        </p:txBody>
      </p:sp>
    </p:spTree>
    <p:extLst>
      <p:ext uri="{BB962C8B-B14F-4D97-AF65-F5344CB8AC3E}">
        <p14:creationId xmlns:p14="http://schemas.microsoft.com/office/powerpoint/2010/main" val="18098915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913" userDrawn="1">
          <p15:clr>
            <a:srgbClr val="F26B43"/>
          </p15:clr>
        </p15:guide>
        <p15:guide id="2" orient="horz" pos="255" userDrawn="1">
          <p15:clr>
            <a:srgbClr val="F26B43"/>
          </p15:clr>
        </p15:guide>
        <p15:guide id="3" pos="262" userDrawn="1">
          <p15:clr>
            <a:srgbClr val="F26B43"/>
          </p15:clr>
        </p15:guide>
        <p15:guide id="4" pos="600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8B4D33E-E7C5-EBE0-30C8-9F030DF49CAC}"/>
              </a:ext>
            </a:extLst>
          </p:cNvPr>
          <p:cNvSpPr txBox="1">
            <a:spLocks/>
          </p:cNvSpPr>
          <p:nvPr/>
        </p:nvSpPr>
        <p:spPr>
          <a:xfrm>
            <a:off x="415925" y="404813"/>
            <a:ext cx="9125231" cy="3992375"/>
          </a:xfrm>
          <a:prstGeom prst="rect">
            <a:avLst/>
          </a:prstGeom>
        </p:spPr>
        <p:txBody>
          <a:bodyPr vert="horz" lIns="91440" tIns="45720" rIns="91440" bIns="45720" rtlCol="0" anchor="t">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b="1" noProof="0" dirty="0">
                <a:solidFill>
                  <a:srgbClr val="28AB5C"/>
                </a:solidFill>
                <a:latin typeface="Ovink" pitchFamily="2" charset="77"/>
                <a:cs typeface="Calibri Light" panose="020F0302020204030204" pitchFamily="34" charset="0"/>
              </a:rPr>
              <a:t>Simulation som vejledningsværktøj</a:t>
            </a:r>
          </a:p>
          <a:p>
            <a:pPr algn="l"/>
            <a:r>
              <a:rPr lang="da-DK" b="1" noProof="0" dirty="0">
                <a:solidFill>
                  <a:srgbClr val="28AB5C"/>
                </a:solidFill>
                <a:latin typeface="Ovink" pitchFamily="2" charset="77"/>
                <a:cs typeface="Calibri Light" panose="020F0302020204030204" pitchFamily="34" charset="0"/>
              </a:rPr>
              <a:t>Temamøde 1</a:t>
            </a:r>
          </a:p>
        </p:txBody>
      </p:sp>
      <p:pic>
        <p:nvPicPr>
          <p:cNvPr id="7" name="Picture 6">
            <a:extLst>
              <a:ext uri="{FF2B5EF4-FFF2-40B4-BE49-F238E27FC236}">
                <a16:creationId xmlns:a16="http://schemas.microsoft.com/office/drawing/2014/main" id="{3AE9AC54-033F-C409-B9C1-46EB58386D3A}"/>
              </a:ext>
            </a:extLst>
          </p:cNvPr>
          <p:cNvPicPr>
            <a:picLocks noChangeAspect="1"/>
          </p:cNvPicPr>
          <p:nvPr/>
        </p:nvPicPr>
        <p:blipFill>
          <a:blip r:embed="rId2"/>
          <a:srcRect l="91622" t="76767"/>
          <a:stretch/>
        </p:blipFill>
        <p:spPr>
          <a:xfrm>
            <a:off x="3901560" y="2812473"/>
            <a:ext cx="4563567" cy="3329051"/>
          </a:xfrm>
          <a:prstGeom prst="rect">
            <a:avLst/>
          </a:prstGeom>
        </p:spPr>
      </p:pic>
    </p:spTree>
    <p:extLst>
      <p:ext uri="{BB962C8B-B14F-4D97-AF65-F5344CB8AC3E}">
        <p14:creationId xmlns:p14="http://schemas.microsoft.com/office/powerpoint/2010/main" val="27469103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2DC3184-FC99-B5DA-1391-1C9D9C2D4F0A}"/>
              </a:ext>
            </a:extLst>
          </p:cNvPr>
          <p:cNvSpPr>
            <a:spLocks noGrp="1"/>
          </p:cNvSpPr>
          <p:nvPr>
            <p:ph type="title"/>
          </p:nvPr>
        </p:nvSpPr>
        <p:spPr>
          <a:xfrm>
            <a:off x="415926" y="404813"/>
            <a:ext cx="9109074" cy="1044575"/>
          </a:xfrm>
        </p:spPr>
        <p:txBody>
          <a:bodyPr anchor="t"/>
          <a:lstStyle/>
          <a:p>
            <a:r>
              <a:rPr lang="da-DK" sz="4000" b="1" dirty="0">
                <a:solidFill>
                  <a:srgbClr val="28AB5C"/>
                </a:solidFill>
                <a:latin typeface="Ovink" pitchFamily="2" charset="77"/>
                <a:cs typeface="Calibri Light" panose="020F0302020204030204" pitchFamily="34" charset="0"/>
              </a:rPr>
              <a:t>Oversigt over pakkeforløbet</a:t>
            </a:r>
          </a:p>
        </p:txBody>
      </p:sp>
      <p:sp>
        <p:nvSpPr>
          <p:cNvPr id="5" name="Tekstfelt 4">
            <a:extLst>
              <a:ext uri="{FF2B5EF4-FFF2-40B4-BE49-F238E27FC236}">
                <a16:creationId xmlns:a16="http://schemas.microsoft.com/office/drawing/2014/main" id="{F14E6A83-4939-F986-4A36-60FE6B7E030E}"/>
              </a:ext>
            </a:extLst>
          </p:cNvPr>
          <p:cNvSpPr txBox="1"/>
          <p:nvPr/>
        </p:nvSpPr>
        <p:spPr>
          <a:xfrm>
            <a:off x="594102" y="5200022"/>
            <a:ext cx="5069898" cy="338554"/>
          </a:xfrm>
          <a:prstGeom prst="rect">
            <a:avLst/>
          </a:prstGeom>
          <a:noFill/>
        </p:spPr>
        <p:txBody>
          <a:bodyPr wrap="square" lIns="91440" tIns="45720" rIns="91440" bIns="45720" rtlCol="0" anchor="t">
            <a:spAutoFit/>
          </a:bodyPr>
          <a:lstStyle/>
          <a:p>
            <a:pPr algn="ctr"/>
            <a:r>
              <a:rPr lang="da-DK" sz="1600" dirty="0">
                <a:solidFill>
                  <a:schemeClr val="bg1"/>
                </a:solidFill>
              </a:rPr>
              <a:t>Forløbet varer 1-2 måneder</a:t>
            </a:r>
          </a:p>
        </p:txBody>
      </p:sp>
      <p:pic>
        <p:nvPicPr>
          <p:cNvPr id="4" name="Billede 3">
            <a:extLst>
              <a:ext uri="{FF2B5EF4-FFF2-40B4-BE49-F238E27FC236}">
                <a16:creationId xmlns:a16="http://schemas.microsoft.com/office/drawing/2014/main" id="{830D2E04-DDD3-AA75-67F2-0E6F29901524}"/>
              </a:ext>
            </a:extLst>
          </p:cNvPr>
          <p:cNvPicPr>
            <a:picLocks noChangeAspect="1"/>
          </p:cNvPicPr>
          <p:nvPr/>
        </p:nvPicPr>
        <p:blipFill>
          <a:blip r:embed="rId2"/>
          <a:stretch>
            <a:fillRect/>
          </a:stretch>
        </p:blipFill>
        <p:spPr>
          <a:xfrm>
            <a:off x="415925" y="1796616"/>
            <a:ext cx="9109073" cy="2553300"/>
          </a:xfrm>
          <a:prstGeom prst="rect">
            <a:avLst/>
          </a:prstGeom>
        </p:spPr>
      </p:pic>
    </p:spTree>
    <p:extLst>
      <p:ext uri="{BB962C8B-B14F-4D97-AF65-F5344CB8AC3E}">
        <p14:creationId xmlns:p14="http://schemas.microsoft.com/office/powerpoint/2010/main" val="2171062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79F664-CE2D-8024-638B-141C6817252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45C2070-762A-627A-1028-54FDE6741EA5}"/>
              </a:ext>
            </a:extLst>
          </p:cNvPr>
          <p:cNvSpPr txBox="1">
            <a:spLocks/>
          </p:cNvSpPr>
          <p:nvPr/>
        </p:nvSpPr>
        <p:spPr>
          <a:xfrm>
            <a:off x="415925" y="404813"/>
            <a:ext cx="9125231" cy="674687"/>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4000" b="1" dirty="0">
                <a:solidFill>
                  <a:srgbClr val="28AB5C"/>
                </a:solidFill>
                <a:latin typeface="Ovink" pitchFamily="2" charset="77"/>
                <a:cs typeface="Calibri Light" panose="020F0302020204030204" pitchFamily="34" charset="0"/>
              </a:rPr>
              <a:t>Pakkeforløbets formål og udbytte</a:t>
            </a:r>
            <a:endParaRPr lang="en-US" sz="4000" b="1" dirty="0">
              <a:solidFill>
                <a:srgbClr val="28AB5C"/>
              </a:solidFill>
              <a:latin typeface="Ovink" pitchFamily="2" charset="77"/>
              <a:cs typeface="Calibri Light" panose="020F0302020204030204" pitchFamily="34" charset="0"/>
            </a:endParaRPr>
          </a:p>
        </p:txBody>
      </p:sp>
      <p:sp>
        <p:nvSpPr>
          <p:cNvPr id="7" name="Tekstfelt 6">
            <a:extLst>
              <a:ext uri="{FF2B5EF4-FFF2-40B4-BE49-F238E27FC236}">
                <a16:creationId xmlns:a16="http://schemas.microsoft.com/office/drawing/2014/main" id="{CF178FC0-8538-68A6-39A7-24EB88074BC9}"/>
              </a:ext>
            </a:extLst>
          </p:cNvPr>
          <p:cNvSpPr txBox="1"/>
          <p:nvPr/>
        </p:nvSpPr>
        <p:spPr>
          <a:xfrm>
            <a:off x="415925" y="1079500"/>
            <a:ext cx="9125231" cy="5109091"/>
          </a:xfrm>
          <a:prstGeom prst="rect">
            <a:avLst/>
          </a:prstGeom>
          <a:noFill/>
        </p:spPr>
        <p:txBody>
          <a:bodyPr wrap="square">
            <a:spAutoFit/>
          </a:bodyPr>
          <a:lstStyle/>
          <a:p>
            <a:r>
              <a:rPr lang="da-DK" sz="1300" b="1" dirty="0">
                <a:latin typeface="Ovink" pitchFamily="2" charset="77"/>
              </a:rPr>
              <a:t>FORMÅL FOR OPLÆRINGSSTEDET</a:t>
            </a:r>
          </a:p>
          <a:p>
            <a:pPr marL="285750" indent="-285750">
              <a:spcBef>
                <a:spcPts val="600"/>
              </a:spcBef>
              <a:buFont typeface="Arial" panose="020B0604020202020204" pitchFamily="34" charset="0"/>
              <a:buChar char="•"/>
            </a:pPr>
            <a:r>
              <a:rPr lang="da-DK" sz="1300" dirty="0">
                <a:latin typeface="Source Sans Pro"/>
                <a:ea typeface="Source Sans Pro"/>
              </a:rPr>
              <a:t>Udvider vejledernes pædagogiske værktøjskasse med metoder til at planlægge, gennemføre og evaluere simulationsbaseret læring.</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Skaber fælles metode mellem vejledere og elever på tværs af afdelinger.</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Bidrager til en kultur, hvor læring, refleksion og faglig kvalitet er en integreret del af hverdagen på oplæringsstedet.</a:t>
            </a:r>
          </a:p>
          <a:p>
            <a:r>
              <a:rPr lang="da-DK" sz="1300" dirty="0">
                <a:latin typeface="Ovink" pitchFamily="2" charset="77"/>
              </a:rPr>
              <a:t> </a:t>
            </a:r>
          </a:p>
          <a:p>
            <a:r>
              <a:rPr lang="da-DK" sz="1300" b="1" dirty="0">
                <a:latin typeface="Ovink" pitchFamily="2" charset="77"/>
              </a:rPr>
              <a:t>UDBYTTE FOR VEJLEDERE</a:t>
            </a:r>
            <a:r>
              <a:rPr lang="en-US" sz="1300" dirty="0">
                <a:latin typeface="Ovink" pitchFamily="2" charset="77"/>
              </a:rPr>
              <a:t>​</a:t>
            </a:r>
            <a:endParaRPr lang="da-DK" sz="1300" dirty="0">
              <a:latin typeface="Ovink" pitchFamily="2" charset="77"/>
            </a:endParaRPr>
          </a:p>
          <a:p>
            <a:pPr marL="285750" indent="-285750">
              <a:spcBef>
                <a:spcPts val="600"/>
              </a:spcBef>
              <a:buFont typeface="Arial" panose="020B0604020202020204" pitchFamily="34" charset="0"/>
              <a:buChar char="•"/>
            </a:pPr>
            <a:r>
              <a:rPr lang="da-DK" sz="1300" dirty="0">
                <a:latin typeface="Source Sans Pro"/>
                <a:ea typeface="Source Sans Pro"/>
              </a:rPr>
              <a:t>Giver konkrete metoder og redskaber til at anvende simulation i svære praksissituationer som en del af vejledningen. Kan også anvendes, når man ikke har træningslejligheder og øvedukker til rådighed.</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Styrker vejledernes evne til at skabe trygge og læringsrige situationer, hvor elever sammen kan øve sig og reflektere over egen praksis.</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Understøtter udviklingen af et fælles fagligt sprog og et systematisk grundlag for feedback.</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Øger vejledernes selvtillid og faglige sikkerhed i rollen som læringsfacilitatorer.</a:t>
            </a:r>
          </a:p>
          <a:p>
            <a:pPr marL="285750" indent="-285750">
              <a:spcBef>
                <a:spcPts val="600"/>
              </a:spcBef>
              <a:buFont typeface="Arial" panose="020B0604020202020204" pitchFamily="34" charset="0"/>
              <a:buChar char="•"/>
            </a:pPr>
            <a:endParaRPr lang="da-DK" sz="1300" dirty="0">
              <a:latin typeface="Source Sans Pro"/>
              <a:ea typeface="Source Sans Pro"/>
            </a:endParaRPr>
          </a:p>
          <a:p>
            <a:r>
              <a:rPr lang="da-DK" sz="1300" b="1" dirty="0">
                <a:latin typeface="Ovink" pitchFamily="2" charset="77"/>
              </a:rPr>
              <a:t>UDBYTTE FOR ELEVER</a:t>
            </a:r>
            <a:r>
              <a:rPr lang="en-US" sz="1300" dirty="0">
                <a:latin typeface="Ovink" pitchFamily="2" charset="77"/>
              </a:rPr>
              <a:t>​</a:t>
            </a:r>
            <a:endParaRPr lang="da-DK" sz="1300" dirty="0">
              <a:latin typeface="Ovink" pitchFamily="2" charset="77"/>
            </a:endParaRPr>
          </a:p>
          <a:p>
            <a:pPr marL="285750" indent="-285750">
              <a:spcBef>
                <a:spcPts val="600"/>
              </a:spcBef>
              <a:buFont typeface="Arial" panose="020B0604020202020204" pitchFamily="34" charset="0"/>
              <a:buChar char="•"/>
            </a:pPr>
            <a:r>
              <a:rPr lang="da-DK" sz="1300" dirty="0">
                <a:latin typeface="Source Sans Pro"/>
                <a:ea typeface="Source Sans Pro"/>
              </a:rPr>
              <a:t>Skaber et trygt læringsrum, hvor grupper af elever kan afprøve og fejle uden konsekvenser for borgere eller kollegaer.</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Giver mulighed for at koble teori og praksis og opbygge erfaring med </a:t>
            </a:r>
            <a:r>
              <a:rPr lang="da-DK" sz="1300" dirty="0" err="1">
                <a:latin typeface="Source Sans Pro"/>
                <a:ea typeface="Source Sans Pro"/>
              </a:rPr>
              <a:t>kionkrete</a:t>
            </a:r>
            <a:r>
              <a:rPr lang="da-DK" sz="1300" dirty="0">
                <a:latin typeface="Source Sans Pro"/>
                <a:ea typeface="Source Sans Pro"/>
              </a:rPr>
              <a:t> faglige færdigheder.</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Fremmer refleksion, kommunikation og samarbejdsevne i realistiske scenarier.</a:t>
            </a:r>
            <a:endParaRPr lang="en-US" sz="1300" dirty="0">
              <a:latin typeface="Source Sans Pro"/>
              <a:ea typeface="Source Sans Pro"/>
            </a:endParaRPr>
          </a:p>
          <a:p>
            <a:pPr marL="285750" indent="-285750">
              <a:spcBef>
                <a:spcPts val="600"/>
              </a:spcBef>
              <a:buFont typeface="Arial" panose="020B0604020202020204" pitchFamily="34" charset="0"/>
              <a:buChar char="•"/>
            </a:pPr>
            <a:r>
              <a:rPr lang="da-DK" sz="1300" dirty="0">
                <a:latin typeface="Source Sans Pro"/>
                <a:ea typeface="Source Sans Pro"/>
              </a:rPr>
              <a:t>Øger elevernes faglige selvtillid og forbereder dem bedre på mødet med praksis.</a:t>
            </a:r>
          </a:p>
          <a:p>
            <a:pPr>
              <a:spcBef>
                <a:spcPts val="600"/>
              </a:spcBef>
            </a:pPr>
            <a:endParaRPr lang="da-DK" sz="1400" dirty="0">
              <a:latin typeface="Source Sans Pro"/>
              <a:ea typeface="Source Sans Pro"/>
            </a:endParaRPr>
          </a:p>
        </p:txBody>
      </p:sp>
    </p:spTree>
    <p:extLst>
      <p:ext uri="{BB962C8B-B14F-4D97-AF65-F5344CB8AC3E}">
        <p14:creationId xmlns:p14="http://schemas.microsoft.com/office/powerpoint/2010/main" val="34943110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F71FE0-A539-894D-834D-55BED2B927A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DD405CC-4F68-38D4-0B09-BF03683270F9}"/>
              </a:ext>
            </a:extLst>
          </p:cNvPr>
          <p:cNvSpPr>
            <a:spLocks noGrp="1"/>
          </p:cNvSpPr>
          <p:nvPr>
            <p:ph type="title"/>
          </p:nvPr>
        </p:nvSpPr>
        <p:spPr>
          <a:xfrm>
            <a:off x="415925" y="404813"/>
            <a:ext cx="10959810" cy="1184875"/>
          </a:xfrm>
        </p:spPr>
        <p:txBody>
          <a:bodyPr anchor="t">
            <a:normAutofit/>
          </a:bodyPr>
          <a:lstStyle/>
          <a:p>
            <a:pPr lvl="0"/>
            <a:r>
              <a:rPr lang="da-DK" sz="4000" b="1" dirty="0">
                <a:solidFill>
                  <a:srgbClr val="28AB5C"/>
                </a:solidFill>
                <a:latin typeface="Ovink" pitchFamily="2" charset="77"/>
                <a:cs typeface="Calibri Light" panose="020F0302020204030204" pitchFamily="34" charset="0"/>
              </a:rPr>
              <a:t>Program for temamøde 1</a:t>
            </a:r>
          </a:p>
        </p:txBody>
      </p:sp>
      <p:sp>
        <p:nvSpPr>
          <p:cNvPr id="3" name="Pladsholder til tekst 2">
            <a:extLst>
              <a:ext uri="{FF2B5EF4-FFF2-40B4-BE49-F238E27FC236}">
                <a16:creationId xmlns:a16="http://schemas.microsoft.com/office/drawing/2014/main" id="{8AF7D19B-77CF-6238-A120-B827745A268E}"/>
              </a:ext>
            </a:extLst>
          </p:cNvPr>
          <p:cNvSpPr>
            <a:spLocks noGrp="1"/>
          </p:cNvSpPr>
          <p:nvPr>
            <p:ph sz="half" idx="1"/>
          </p:nvPr>
        </p:nvSpPr>
        <p:spPr>
          <a:xfrm>
            <a:off x="4678895" y="2589782"/>
            <a:ext cx="4995332" cy="2999807"/>
          </a:xfrm>
        </p:spPr>
        <p:txBody>
          <a:bodyPr anchor="t">
            <a:normAutofit/>
          </a:bodyPr>
          <a:lstStyle/>
          <a:p>
            <a:pPr marL="0" indent="0">
              <a:buNone/>
            </a:pPr>
            <a:endParaRPr lang="da-DK" sz="2200" dirty="0"/>
          </a:p>
          <a:p>
            <a:pPr marL="0" indent="0">
              <a:buNone/>
            </a:pPr>
            <a:endParaRPr lang="en-GB" dirty="0"/>
          </a:p>
        </p:txBody>
      </p:sp>
      <p:sp>
        <p:nvSpPr>
          <p:cNvPr id="5" name="Pladsholder til slidenummer 4">
            <a:extLst>
              <a:ext uri="{FF2B5EF4-FFF2-40B4-BE49-F238E27FC236}">
                <a16:creationId xmlns:a16="http://schemas.microsoft.com/office/drawing/2014/main" id="{B0AFC12A-A15B-A7F5-7E91-2A5160F6C4FF}"/>
              </a:ext>
            </a:extLst>
          </p:cNvPr>
          <p:cNvSpPr>
            <a:spLocks noGrp="1"/>
          </p:cNvSpPr>
          <p:nvPr>
            <p:ph type="sldNum" sz="quarter" idx="12"/>
          </p:nvPr>
        </p:nvSpPr>
        <p:spPr>
          <a:xfrm>
            <a:off x="9935239" y="5930900"/>
            <a:ext cx="597825" cy="377825"/>
          </a:xfrm>
        </p:spPr>
        <p:txBody>
          <a:bodyPr anchor="b">
            <a:normAutofit/>
          </a:bodyPr>
          <a:lstStyle/>
          <a:p>
            <a:pPr>
              <a:spcAft>
                <a:spcPts val="600"/>
              </a:spcAft>
            </a:pPr>
            <a:fld id="{D57F1E4F-1CFF-5643-939E-217C01CDF565}" type="slidenum">
              <a:rPr lang="en-US" smtClean="0"/>
              <a:pPr>
                <a:spcAft>
                  <a:spcPts val="600"/>
                </a:spcAft>
              </a:pPr>
              <a:t>4</a:t>
            </a:fld>
            <a:endParaRPr lang="en-US" dirty="0"/>
          </a:p>
        </p:txBody>
      </p:sp>
      <p:sp>
        <p:nvSpPr>
          <p:cNvPr id="6" name="Tekstfelt 5">
            <a:extLst>
              <a:ext uri="{FF2B5EF4-FFF2-40B4-BE49-F238E27FC236}">
                <a16:creationId xmlns:a16="http://schemas.microsoft.com/office/drawing/2014/main" id="{0A143C60-50F7-B5C0-5BD6-AF55893353D4}"/>
              </a:ext>
            </a:extLst>
          </p:cNvPr>
          <p:cNvSpPr txBox="1"/>
          <p:nvPr/>
        </p:nvSpPr>
        <p:spPr>
          <a:xfrm>
            <a:off x="-520148" y="2398644"/>
            <a:ext cx="9369287" cy="954107"/>
          </a:xfrm>
          <a:prstGeom prst="rect">
            <a:avLst/>
          </a:prstGeom>
          <a:noFill/>
        </p:spPr>
        <p:txBody>
          <a:bodyPr wrap="square" rtlCol="0">
            <a:spAutoFit/>
          </a:bodyPr>
          <a:lstStyle/>
          <a:p>
            <a:endParaRPr lang="da-DK" sz="2800" b="1" kern="100" dirty="0">
              <a:ea typeface="Calibri" panose="020F0502020204030204" pitchFamily="34" charset="0"/>
              <a:cs typeface="Times New Roman" panose="02020603050405020304" pitchFamily="18" charset="0"/>
            </a:endParaRPr>
          </a:p>
          <a:p>
            <a:endParaRPr lang="da-DK" sz="2800" b="1" kern="100" dirty="0">
              <a:ea typeface="Calibri" panose="020F0502020204030204" pitchFamily="34" charset="0"/>
              <a:cs typeface="Times New Roman" panose="02020603050405020304" pitchFamily="18" charset="0"/>
            </a:endParaRPr>
          </a:p>
        </p:txBody>
      </p:sp>
      <p:sp>
        <p:nvSpPr>
          <p:cNvPr id="8" name="Tekstfelt 7">
            <a:extLst>
              <a:ext uri="{FF2B5EF4-FFF2-40B4-BE49-F238E27FC236}">
                <a16:creationId xmlns:a16="http://schemas.microsoft.com/office/drawing/2014/main" id="{230ABE2E-E0A3-FC55-E71B-9DE40B95827A}"/>
              </a:ext>
            </a:extLst>
          </p:cNvPr>
          <p:cNvSpPr txBox="1"/>
          <p:nvPr/>
        </p:nvSpPr>
        <p:spPr>
          <a:xfrm>
            <a:off x="415925" y="1449388"/>
            <a:ext cx="7983392" cy="2308324"/>
          </a:xfrm>
          <a:prstGeom prst="rect">
            <a:avLst/>
          </a:prstGeom>
          <a:noFill/>
        </p:spPr>
        <p:txBody>
          <a:bodyPr wrap="square">
            <a:spAutoFit/>
          </a:bodyPr>
          <a:lstStyle/>
          <a:p>
            <a:pPr marL="285750" lvl="0" indent="-285750">
              <a:buFont typeface="Arial" panose="020B0604020202020204" pitchFamily="34" charset="0"/>
              <a:buChar char="•"/>
            </a:pPr>
            <a:r>
              <a:rPr lang="da-DK" sz="1600" dirty="0">
                <a:latin typeface="Source Sans Pro"/>
                <a:ea typeface="Source Sans Pro"/>
              </a:rPr>
              <a:t>Kort gennemgang af pakkens forløb </a:t>
            </a:r>
          </a:p>
          <a:p>
            <a:pPr marL="285750" lvl="0" indent="-285750">
              <a:buFont typeface="Arial" panose="020B0604020202020204" pitchFamily="34" charset="0"/>
              <a:buChar char="•"/>
            </a:pPr>
            <a:r>
              <a:rPr lang="da-DK" sz="1600" dirty="0">
                <a:latin typeface="Source Sans Pro"/>
                <a:ea typeface="Source Sans Pro"/>
              </a:rPr>
              <a:t>Præsentationsrunde</a:t>
            </a:r>
          </a:p>
          <a:p>
            <a:pPr marL="285750" lvl="0" indent="-285750">
              <a:buFont typeface="Arial" panose="020B0604020202020204" pitchFamily="34" charset="0"/>
              <a:buChar char="•"/>
            </a:pPr>
            <a:r>
              <a:rPr lang="da-DK" sz="1600" dirty="0">
                <a:latin typeface="Source Sans Pro"/>
                <a:ea typeface="Source Sans Pro"/>
              </a:rPr>
              <a:t>Startinterview </a:t>
            </a:r>
          </a:p>
          <a:p>
            <a:pPr marL="285750" lvl="0" indent="-285750">
              <a:buFont typeface="Arial" panose="020B0604020202020204" pitchFamily="34" charset="0"/>
              <a:buChar char="•"/>
            </a:pPr>
            <a:r>
              <a:rPr lang="da-DK" sz="1600" dirty="0">
                <a:latin typeface="Source Sans Pro"/>
                <a:ea typeface="Source Sans Pro"/>
              </a:rPr>
              <a:t>Intro til simulationsmetoden </a:t>
            </a:r>
            <a:r>
              <a:rPr lang="da-DK" sz="1600" dirty="0" err="1">
                <a:latin typeface="Source Sans Pro"/>
                <a:ea typeface="Source Sans Pro"/>
              </a:rPr>
              <a:t>lytteører</a:t>
            </a:r>
            <a:r>
              <a:rPr lang="da-DK" sz="1600" dirty="0">
                <a:latin typeface="Source Sans Pro"/>
                <a:ea typeface="Source Sans Pro"/>
              </a:rPr>
              <a:t> </a:t>
            </a:r>
          </a:p>
          <a:p>
            <a:pPr marL="285750" lvl="0" indent="-285750">
              <a:buFont typeface="Arial" panose="020B0604020202020204" pitchFamily="34" charset="0"/>
              <a:buChar char="•"/>
            </a:pPr>
            <a:r>
              <a:rPr lang="da-DK" sz="1600" dirty="0">
                <a:latin typeface="Source Sans Pro"/>
                <a:ea typeface="Source Sans Pro"/>
              </a:rPr>
              <a:t>Planlægning af simulationen </a:t>
            </a:r>
          </a:p>
          <a:p>
            <a:pPr>
              <a:buNone/>
            </a:pPr>
            <a:r>
              <a:rPr lang="da-DK" sz="1600" dirty="0">
                <a:latin typeface="Source Sans Pro"/>
                <a:ea typeface="Source Sans Pro"/>
              </a:rPr>
              <a:t> </a:t>
            </a:r>
          </a:p>
          <a:p>
            <a:pPr>
              <a:buNone/>
            </a:pPr>
            <a:r>
              <a:rPr lang="da-DK" sz="1600" dirty="0">
                <a:latin typeface="Source Sans Pro"/>
                <a:ea typeface="Source Sans Pro"/>
              </a:rPr>
              <a:t>Vi arbejder i dag med en simulationsmetode, der lægger sig op ad de simulationsmetoder, eleverne har arbejdet med på skolen, men tilpasset oplæringens vilkår. Næste gang skal vi arbejde med mindre og endnu mere praksisnære simulationsmetoder. </a:t>
            </a:r>
          </a:p>
        </p:txBody>
      </p:sp>
    </p:spTree>
    <p:extLst>
      <p:ext uri="{BB962C8B-B14F-4D97-AF65-F5344CB8AC3E}">
        <p14:creationId xmlns:p14="http://schemas.microsoft.com/office/powerpoint/2010/main" val="15768064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37E93DAC-18B5-28F1-7ABD-5BEF301984A1}"/>
              </a:ext>
            </a:extLst>
          </p:cNvPr>
          <p:cNvPicPr>
            <a:picLocks noChangeAspect="1"/>
          </p:cNvPicPr>
          <p:nvPr/>
        </p:nvPicPr>
        <p:blipFill>
          <a:blip r:embed="rId3"/>
          <a:stretch>
            <a:fillRect/>
          </a:stretch>
        </p:blipFill>
        <p:spPr>
          <a:xfrm>
            <a:off x="831272" y="514942"/>
            <a:ext cx="8063345" cy="5169323"/>
          </a:xfrm>
          <a:prstGeom prst="rect">
            <a:avLst/>
          </a:prstGeom>
        </p:spPr>
      </p:pic>
    </p:spTree>
    <p:extLst>
      <p:ext uri="{BB962C8B-B14F-4D97-AF65-F5344CB8AC3E}">
        <p14:creationId xmlns:p14="http://schemas.microsoft.com/office/powerpoint/2010/main" val="22534403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C0E4947-6B9B-EDC7-CC7E-FE44FD9E7915}"/>
              </a:ext>
            </a:extLst>
          </p:cNvPr>
          <p:cNvSpPr txBox="1">
            <a:spLocks/>
          </p:cNvSpPr>
          <p:nvPr/>
        </p:nvSpPr>
        <p:spPr>
          <a:xfrm>
            <a:off x="415925" y="404813"/>
            <a:ext cx="9125231" cy="1238359"/>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4000" b="1" dirty="0">
                <a:solidFill>
                  <a:srgbClr val="28AB5C"/>
                </a:solidFill>
                <a:latin typeface="Ovink" pitchFamily="2" charset="77"/>
                <a:cs typeface="Calibri Light" panose="020F0302020204030204" pitchFamily="34" charset="0"/>
              </a:rPr>
              <a:t>Gruppe- og simulationsvejledningens ’dogmer’</a:t>
            </a:r>
            <a:endParaRPr lang="en-US" sz="4000" b="1" dirty="0">
              <a:solidFill>
                <a:srgbClr val="28AB5C"/>
              </a:solidFill>
              <a:latin typeface="Ovink" pitchFamily="2" charset="77"/>
              <a:cs typeface="Calibri Light" panose="020F0302020204030204" pitchFamily="34" charset="0"/>
            </a:endParaRPr>
          </a:p>
        </p:txBody>
      </p:sp>
      <p:sp>
        <p:nvSpPr>
          <p:cNvPr id="5" name="Pladsholder til indhold 2">
            <a:extLst>
              <a:ext uri="{FF2B5EF4-FFF2-40B4-BE49-F238E27FC236}">
                <a16:creationId xmlns:a16="http://schemas.microsoft.com/office/drawing/2014/main" id="{7D9159B6-10D1-0DCB-7A57-FC22C8C96459}"/>
              </a:ext>
            </a:extLst>
          </p:cNvPr>
          <p:cNvSpPr txBox="1">
            <a:spLocks/>
          </p:cNvSpPr>
          <p:nvPr/>
        </p:nvSpPr>
        <p:spPr>
          <a:xfrm>
            <a:off x="415926" y="1761564"/>
            <a:ext cx="7959780" cy="450512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lvl="0" indent="-342900" algn="l">
              <a:buFont typeface="Arial" panose="020B0604020202020204" pitchFamily="34" charset="0"/>
              <a:buChar char="•"/>
            </a:pPr>
            <a:r>
              <a:rPr lang="da-DK" sz="1600" dirty="0">
                <a:latin typeface="Source Sans Pro"/>
                <a:ea typeface="Source Sans Pro"/>
              </a:rPr>
              <a:t>Simulation/gruppevejledning er IKKE et </a:t>
            </a:r>
            <a:r>
              <a:rPr lang="da-DK" sz="1600" b="1" dirty="0">
                <a:latin typeface="Source Sans Pro"/>
                <a:ea typeface="Source Sans Pro"/>
              </a:rPr>
              <a:t>undervisningsrum</a:t>
            </a:r>
            <a:r>
              <a:rPr lang="da-DK" sz="1600" dirty="0">
                <a:latin typeface="Source Sans Pro"/>
                <a:ea typeface="Source Sans Pro"/>
              </a:rPr>
              <a:t>. Læring sker, når eleverne selv skal reflektere over deres praksis – og formulere deres egne svar og forståelser. Der er ikke svar på lærebogsspørgsmål</a:t>
            </a:r>
          </a:p>
          <a:p>
            <a:pPr marL="342900" lvl="0" indent="-342900" algn="l">
              <a:buFont typeface="Arial" panose="020B0604020202020204" pitchFamily="34" charset="0"/>
              <a:buChar char="•"/>
            </a:pPr>
            <a:r>
              <a:rPr lang="da-DK" sz="1600" dirty="0">
                <a:latin typeface="Source Sans Pro"/>
                <a:ea typeface="Source Sans Pro"/>
              </a:rPr>
              <a:t>I denne pakke arbejder vi med gruppebaserede simulationsmetoder</a:t>
            </a:r>
          </a:p>
          <a:p>
            <a:pPr marL="342900" indent="-342900" algn="l">
              <a:buFont typeface="Arial" panose="020B0604020202020204" pitchFamily="34" charset="0"/>
              <a:buChar char="•"/>
            </a:pPr>
            <a:r>
              <a:rPr lang="da-DK" sz="1600" dirty="0">
                <a:latin typeface="Source Sans Pro"/>
                <a:ea typeface="Source Sans Pro"/>
              </a:rPr>
              <a:t>Det er elevernes læringsmuligheder, der er i centrum i en simulation/gruppevejledning </a:t>
            </a:r>
          </a:p>
          <a:p>
            <a:pPr marL="342900" lvl="0" indent="-342900" algn="l">
              <a:buFont typeface="Arial" panose="020B0604020202020204" pitchFamily="34" charset="0"/>
              <a:buChar char="•"/>
            </a:pPr>
            <a:r>
              <a:rPr lang="da-DK" sz="1600" dirty="0">
                <a:latin typeface="Source Sans Pro"/>
                <a:ea typeface="Source Sans Pro"/>
              </a:rPr>
              <a:t>Du har praksis som udgangspunkt for læringsrummet. Praksis findes lige uden for døren. Så spørg gerne eleverne om deres egne oplevelser med borgere. Det betyder nemlig også, at alle elever kan være med til at sige noget, da de alle har haft borgerkontakt </a:t>
            </a:r>
          </a:p>
          <a:p>
            <a:pPr marL="342900" lvl="0" indent="-342900" algn="l">
              <a:buFont typeface="Arial" panose="020B0604020202020204" pitchFamily="34" charset="0"/>
              <a:buChar char="•"/>
            </a:pPr>
            <a:r>
              <a:rPr lang="da-DK" sz="1600" dirty="0">
                <a:latin typeface="Source Sans Pro"/>
                <a:ea typeface="Source Sans Pro"/>
              </a:rPr>
              <a:t>Tænk på at stille åbne spørgsmål – og at lade være med at give eleverne svaret på jeres egne spørgsmål – også selvom det kan være svært (hvis man nu har indarbejdede klar-parat-svar-systemer)</a:t>
            </a:r>
          </a:p>
        </p:txBody>
      </p:sp>
    </p:spTree>
    <p:extLst>
      <p:ext uri="{BB962C8B-B14F-4D97-AF65-F5344CB8AC3E}">
        <p14:creationId xmlns:p14="http://schemas.microsoft.com/office/powerpoint/2010/main" val="32206937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B3B66-1979-4C80-C163-4D0BE2AFA18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6518E83-6345-6F32-E504-B07642CBEB15}"/>
              </a:ext>
            </a:extLst>
          </p:cNvPr>
          <p:cNvSpPr txBox="1">
            <a:spLocks/>
          </p:cNvSpPr>
          <p:nvPr/>
        </p:nvSpPr>
        <p:spPr>
          <a:xfrm>
            <a:off x="415925" y="404813"/>
            <a:ext cx="9125231" cy="1043205"/>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4000" b="1" dirty="0">
                <a:solidFill>
                  <a:srgbClr val="28AB5C"/>
                </a:solidFill>
                <a:latin typeface="Ovink" pitchFamily="2" charset="77"/>
                <a:cs typeface="Calibri Light" panose="020F0302020204030204" pitchFamily="34" charset="0"/>
              </a:rPr>
              <a:t>Spørgsmål som redskab</a:t>
            </a:r>
            <a:endParaRPr lang="en-US" sz="4000" b="1" dirty="0">
              <a:solidFill>
                <a:srgbClr val="28AB5C"/>
              </a:solidFill>
              <a:latin typeface="Ovink" pitchFamily="2" charset="77"/>
              <a:cs typeface="Calibri Light" panose="020F0302020204030204" pitchFamily="34" charset="0"/>
            </a:endParaRPr>
          </a:p>
        </p:txBody>
      </p:sp>
      <p:sp>
        <p:nvSpPr>
          <p:cNvPr id="2" name="Pladsholder til indhold 2">
            <a:extLst>
              <a:ext uri="{FF2B5EF4-FFF2-40B4-BE49-F238E27FC236}">
                <a16:creationId xmlns:a16="http://schemas.microsoft.com/office/drawing/2014/main" id="{C3E04190-4813-7564-4718-36519B73F293}"/>
              </a:ext>
            </a:extLst>
          </p:cNvPr>
          <p:cNvSpPr txBox="1">
            <a:spLocks/>
          </p:cNvSpPr>
          <p:nvPr/>
        </p:nvSpPr>
        <p:spPr>
          <a:xfrm>
            <a:off x="415925" y="1449388"/>
            <a:ext cx="8228721" cy="474665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lvl="0" algn="l"/>
            <a:r>
              <a:rPr lang="da-DK" sz="1600" dirty="0">
                <a:latin typeface="Source Sans Pro"/>
                <a:ea typeface="Source Sans Pro"/>
              </a:rPr>
              <a:t>I simulation/gruppevejledning stiller vi ikke kun spørgsmål for at få svar, men også for at hjælpe eleverne med at reflektere over praksis og egen læring.</a:t>
            </a:r>
          </a:p>
          <a:p>
            <a:pPr lvl="0" algn="l"/>
            <a:r>
              <a:rPr lang="da-DK" sz="1600" dirty="0">
                <a:latin typeface="Source Sans Pro"/>
                <a:ea typeface="Source Sans Pro"/>
              </a:rPr>
              <a:t>Man kan med fordel tænke i tre kategorier:</a:t>
            </a:r>
          </a:p>
          <a:p>
            <a:pPr lvl="0" algn="l"/>
            <a:endParaRPr lang="da-DK" sz="1600" dirty="0">
              <a:latin typeface="Source Sans Pro"/>
              <a:ea typeface="Source Sans Pro"/>
            </a:endParaRPr>
          </a:p>
          <a:p>
            <a:pPr marL="342900" indent="-342900" algn="l">
              <a:buFont typeface="Arial" panose="020B0604020202020204" pitchFamily="34" charset="0"/>
              <a:buChar char="•"/>
            </a:pPr>
            <a:r>
              <a:rPr lang="da-DK" sz="1600" dirty="0">
                <a:latin typeface="Source Sans Pro"/>
                <a:ea typeface="Source Sans Pro"/>
              </a:rPr>
              <a:t>Spørgsmål til teori</a:t>
            </a:r>
          </a:p>
          <a:p>
            <a:pPr marL="342900" indent="-342900" algn="l">
              <a:buFont typeface="Arial" panose="020B0604020202020204" pitchFamily="34" charset="0"/>
              <a:buChar char="•"/>
            </a:pPr>
            <a:r>
              <a:rPr lang="da-DK" sz="1600" dirty="0">
                <a:latin typeface="Source Sans Pro"/>
                <a:ea typeface="Source Sans Pro"/>
              </a:rPr>
              <a:t>Spørgsmål til refleksion</a:t>
            </a:r>
          </a:p>
          <a:p>
            <a:pPr marL="342900" indent="-342900" algn="l">
              <a:buFont typeface="Arial" panose="020B0604020202020204" pitchFamily="34" charset="0"/>
              <a:buChar char="•"/>
            </a:pPr>
            <a:r>
              <a:rPr lang="da-DK" sz="1600" dirty="0">
                <a:latin typeface="Source Sans Pro"/>
                <a:ea typeface="Source Sans Pro"/>
              </a:rPr>
              <a:t>Spørgsmål til grupper</a:t>
            </a:r>
          </a:p>
          <a:p>
            <a:pPr lvl="0" algn="l"/>
            <a:endParaRPr lang="da-DK" sz="2000" dirty="0"/>
          </a:p>
        </p:txBody>
      </p:sp>
    </p:spTree>
    <p:extLst>
      <p:ext uri="{BB962C8B-B14F-4D97-AF65-F5344CB8AC3E}">
        <p14:creationId xmlns:p14="http://schemas.microsoft.com/office/powerpoint/2010/main" val="21670819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felt 4">
            <a:extLst>
              <a:ext uri="{FF2B5EF4-FFF2-40B4-BE49-F238E27FC236}">
                <a16:creationId xmlns:a16="http://schemas.microsoft.com/office/drawing/2014/main" id="{2C97D8E2-FACF-8D2E-8622-4F89814C46A3}"/>
              </a:ext>
            </a:extLst>
          </p:cNvPr>
          <p:cNvSpPr txBox="1"/>
          <p:nvPr/>
        </p:nvSpPr>
        <p:spPr>
          <a:xfrm>
            <a:off x="415925" y="1449388"/>
            <a:ext cx="8423275" cy="3077766"/>
          </a:xfrm>
          <a:prstGeom prst="rect">
            <a:avLst/>
          </a:prstGeom>
          <a:noFill/>
        </p:spPr>
        <p:txBody>
          <a:bodyPr wrap="square">
            <a:spAutoFit/>
          </a:bodyPr>
          <a:lstStyle/>
          <a:p>
            <a:pPr>
              <a:buNone/>
            </a:pPr>
            <a:r>
              <a:rPr lang="da-DK" sz="1600" b="1" dirty="0">
                <a:latin typeface="Ovink" pitchFamily="2" charset="77"/>
              </a:rPr>
              <a:t>TEORISPØRGSMÅLENE HJÆLPER MED AT:</a:t>
            </a:r>
          </a:p>
          <a:p>
            <a:pPr marL="342900" indent="-342900">
              <a:buFont typeface="Arial" panose="020B0604020202020204" pitchFamily="34" charset="0"/>
              <a:buChar char="•"/>
            </a:pPr>
            <a:r>
              <a:rPr lang="da-DK" sz="1600" dirty="0">
                <a:latin typeface="Source Sans Pro"/>
                <a:ea typeface="Source Sans Pro"/>
              </a:rPr>
              <a:t>tjekke fakta</a:t>
            </a:r>
          </a:p>
          <a:p>
            <a:pPr marL="342900" indent="-342900">
              <a:buFont typeface="Arial" panose="020B0604020202020204" pitchFamily="34" charset="0"/>
              <a:buChar char="•"/>
            </a:pPr>
            <a:r>
              <a:rPr lang="da-DK" sz="1600" dirty="0">
                <a:latin typeface="Source Sans Pro"/>
                <a:ea typeface="Source Sans Pro"/>
              </a:rPr>
              <a:t>give indblik i elevens viden og kompetencer </a:t>
            </a:r>
          </a:p>
          <a:p>
            <a:pPr marL="342900" indent="-342900">
              <a:buFont typeface="Arial" panose="020B0604020202020204" pitchFamily="34" charset="0"/>
              <a:buChar char="•"/>
            </a:pPr>
            <a:endParaRPr lang="da-DK" b="1" dirty="0">
              <a:solidFill>
                <a:srgbClr val="000B2C"/>
              </a:solidFill>
              <a:effectLst/>
              <a:latin typeface="Calibri" panose="020F0502020204030204" pitchFamily="34" charset="0"/>
              <a:cs typeface="Calibri" panose="020F0502020204030204" pitchFamily="34" charset="0"/>
            </a:endParaRPr>
          </a:p>
          <a:p>
            <a:r>
              <a:rPr lang="da-DK" sz="1600" b="1" dirty="0">
                <a:latin typeface="Ovink" pitchFamily="2" charset="77"/>
              </a:rPr>
              <a:t>TEMAER TIL OVERVEJELSE:</a:t>
            </a:r>
          </a:p>
          <a:p>
            <a:pPr marL="342900" indent="-342900">
              <a:buFont typeface="Arial" panose="020B0604020202020204" pitchFamily="34" charset="0"/>
              <a:buChar char="•"/>
            </a:pPr>
            <a:r>
              <a:rPr lang="da-DK" sz="1600" dirty="0">
                <a:latin typeface="Source Sans Pro"/>
                <a:ea typeface="Source Sans Pro"/>
              </a:rPr>
              <a:t>Kan skabe en eksamenskultur</a:t>
            </a:r>
          </a:p>
          <a:p>
            <a:pPr marL="342900" indent="-342900">
              <a:buFont typeface="Arial" panose="020B0604020202020204" pitchFamily="34" charset="0"/>
              <a:buChar char="•"/>
            </a:pPr>
            <a:r>
              <a:rPr lang="da-DK" sz="1600" dirty="0">
                <a:latin typeface="Source Sans Pro"/>
                <a:ea typeface="Source Sans Pro"/>
              </a:rPr>
              <a:t>Elevens fokus på borgeren/patienten og praksis kan forsvinde</a:t>
            </a:r>
          </a:p>
          <a:p>
            <a:pPr marL="342900" indent="-342900">
              <a:buFont typeface="Arial" panose="020B0604020202020204" pitchFamily="34" charset="0"/>
              <a:buChar char="•"/>
            </a:pPr>
            <a:endParaRPr lang="da-DK" sz="1600" dirty="0">
              <a:latin typeface="Source Sans Pro"/>
              <a:ea typeface="Source Sans Pro"/>
            </a:endParaRPr>
          </a:p>
          <a:p>
            <a:r>
              <a:rPr lang="da-DK" sz="1600" b="1" dirty="0">
                <a:latin typeface="Ovink" pitchFamily="2" charset="77"/>
              </a:rPr>
              <a:t>EKSEMPLER:</a:t>
            </a:r>
          </a:p>
          <a:p>
            <a:pPr marL="342900" indent="-342900">
              <a:buFont typeface="Arial" panose="020B0604020202020204" pitchFamily="34" charset="0"/>
              <a:buChar char="•"/>
            </a:pPr>
            <a:r>
              <a:rPr lang="da-DK" sz="1600" dirty="0">
                <a:latin typeface="Source Sans Pro"/>
                <a:ea typeface="Source Sans Pro"/>
              </a:rPr>
              <a:t>Hvornår skal du være opmærksom på sårpleje hos de borgere/patienter, du arbejder med?</a:t>
            </a:r>
          </a:p>
          <a:p>
            <a:pPr marL="342900" indent="-342900">
              <a:buFont typeface="Arial" panose="020B0604020202020204" pitchFamily="34" charset="0"/>
              <a:buChar char="•"/>
            </a:pPr>
            <a:r>
              <a:rPr lang="da-DK" sz="1600" dirty="0">
                <a:latin typeface="Source Sans Pro"/>
                <a:ea typeface="Source Sans Pro"/>
              </a:rPr>
              <a:t>Hvad skal du være opmærksom på ang. hygiejne ved dine borgere/patienter?</a:t>
            </a:r>
          </a:p>
          <a:p>
            <a:pPr marL="342900" indent="-342900">
              <a:buFont typeface="Arial" panose="020B0604020202020204" pitchFamily="34" charset="0"/>
              <a:buChar char="•"/>
            </a:pPr>
            <a:r>
              <a:rPr lang="da-DK" sz="1600" dirty="0">
                <a:latin typeface="Source Sans Pro"/>
                <a:ea typeface="Source Sans Pro"/>
              </a:rPr>
              <a:t>Hvilken demenssygdom har borgeren/patienten? Kender du andre demenssygdomme? </a:t>
            </a:r>
          </a:p>
        </p:txBody>
      </p:sp>
      <p:sp>
        <p:nvSpPr>
          <p:cNvPr id="6" name="Title 1">
            <a:extLst>
              <a:ext uri="{FF2B5EF4-FFF2-40B4-BE49-F238E27FC236}">
                <a16:creationId xmlns:a16="http://schemas.microsoft.com/office/drawing/2014/main" id="{F8AE3A50-94CC-FAC1-F897-6C22FD3F295B}"/>
              </a:ext>
            </a:extLst>
          </p:cNvPr>
          <p:cNvSpPr txBox="1">
            <a:spLocks/>
          </p:cNvSpPr>
          <p:nvPr/>
        </p:nvSpPr>
        <p:spPr>
          <a:xfrm>
            <a:off x="415925" y="404813"/>
            <a:ext cx="9125231" cy="1238359"/>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4000" b="1" dirty="0">
                <a:solidFill>
                  <a:srgbClr val="28AB5C"/>
                </a:solidFill>
                <a:latin typeface="Ovink" pitchFamily="2" charset="77"/>
                <a:cs typeface="Calibri Light" panose="020F0302020204030204" pitchFamily="34" charset="0"/>
              </a:rPr>
              <a:t>Spørgsmål til teori</a:t>
            </a:r>
            <a:endParaRPr lang="en-US" sz="4000" b="1" dirty="0">
              <a:solidFill>
                <a:srgbClr val="28AB5C"/>
              </a:solidFill>
              <a:latin typeface="Ovink" pitchFamily="2" charset="77"/>
              <a:cs typeface="Calibri Light" panose="020F0302020204030204" pitchFamily="34" charset="0"/>
            </a:endParaRPr>
          </a:p>
        </p:txBody>
      </p:sp>
    </p:spTree>
    <p:extLst>
      <p:ext uri="{BB962C8B-B14F-4D97-AF65-F5344CB8AC3E}">
        <p14:creationId xmlns:p14="http://schemas.microsoft.com/office/powerpoint/2010/main" val="4022878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78283E-903C-601B-402E-C5E80EBF82C8}"/>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A7D8870C-DA81-FD79-10E4-C8DE54B74C76}"/>
              </a:ext>
            </a:extLst>
          </p:cNvPr>
          <p:cNvSpPr txBox="1"/>
          <p:nvPr/>
        </p:nvSpPr>
        <p:spPr>
          <a:xfrm>
            <a:off x="415925" y="1449388"/>
            <a:ext cx="8423275" cy="4308872"/>
          </a:xfrm>
          <a:prstGeom prst="rect">
            <a:avLst/>
          </a:prstGeom>
          <a:noFill/>
        </p:spPr>
        <p:txBody>
          <a:bodyPr wrap="square">
            <a:spAutoFit/>
          </a:bodyPr>
          <a:lstStyle/>
          <a:p>
            <a:r>
              <a:rPr lang="da-DK" sz="1600" dirty="0">
                <a:latin typeface="Source Sans Pro"/>
                <a:ea typeface="Source Sans Pro"/>
              </a:rPr>
              <a:t>Refleksionsspørgsmål skaber fokus på elevens læring. </a:t>
            </a:r>
          </a:p>
          <a:p>
            <a:endParaRPr lang="da-DK" dirty="0">
              <a:latin typeface="Calibri" panose="020F0502020204030204" pitchFamily="34" charset="0"/>
              <a:cs typeface="Calibri" panose="020F0502020204030204" pitchFamily="34" charset="0"/>
            </a:endParaRPr>
          </a:p>
          <a:p>
            <a:r>
              <a:rPr lang="da-DK" sz="1600" b="1" dirty="0">
                <a:latin typeface="Ovink" pitchFamily="2" charset="77"/>
              </a:rPr>
              <a:t>FORDELENE ER:</a:t>
            </a:r>
          </a:p>
          <a:p>
            <a:pPr marL="285750" indent="-285750">
              <a:buFont typeface="Arial" panose="020B0604020202020204" pitchFamily="34" charset="0"/>
              <a:buChar char="•"/>
            </a:pPr>
            <a:r>
              <a:rPr lang="da-DK" sz="1600" dirty="0">
                <a:latin typeface="Source Sans Pro"/>
                <a:ea typeface="Source Sans Pro"/>
              </a:rPr>
              <a:t>At eleven har lettere ved at huske og skal reflektere/tænke sig frem til svaret  </a:t>
            </a:r>
          </a:p>
          <a:p>
            <a:pPr marL="285750" indent="-285750">
              <a:buFont typeface="Arial" panose="020B0604020202020204" pitchFamily="34" charset="0"/>
              <a:buChar char="•"/>
            </a:pPr>
            <a:r>
              <a:rPr lang="da-DK" sz="1600" dirty="0">
                <a:latin typeface="Source Sans Pro"/>
                <a:ea typeface="Source Sans Pro"/>
              </a:rPr>
              <a:t>At man tager udgangspunkt i elevens niveau </a:t>
            </a:r>
          </a:p>
          <a:p>
            <a:endParaRPr lang="da-DK" sz="1600" b="1" dirty="0">
              <a:latin typeface="Ovink" pitchFamily="2" charset="77"/>
            </a:endParaRPr>
          </a:p>
          <a:p>
            <a:r>
              <a:rPr lang="da-DK" sz="1600" b="1" dirty="0">
                <a:latin typeface="Ovink" pitchFamily="2" charset="77"/>
              </a:rPr>
              <a:t>TEMAER TIL OVERVEJELSE:</a:t>
            </a:r>
          </a:p>
          <a:p>
            <a:pPr marL="285750" indent="-285750">
              <a:buFont typeface="Arial" panose="020B0604020202020204" pitchFamily="34" charset="0"/>
              <a:buChar char="•"/>
            </a:pPr>
            <a:r>
              <a:rPr lang="da-DK" sz="1600" dirty="0">
                <a:latin typeface="Source Sans Pro"/>
                <a:ea typeface="Source Sans Pro"/>
              </a:rPr>
              <a:t>Kan være svære at svare på, hvis eleven ikke har erfaring </a:t>
            </a:r>
          </a:p>
          <a:p>
            <a:pPr marL="285750" indent="-285750">
              <a:buFont typeface="Arial" panose="020B0604020202020204" pitchFamily="34" charset="0"/>
              <a:buChar char="•"/>
            </a:pPr>
            <a:r>
              <a:rPr lang="da-DK" sz="1600" dirty="0">
                <a:latin typeface="Source Sans Pro"/>
                <a:ea typeface="Source Sans Pro"/>
              </a:rPr>
              <a:t>Kan være svært at sætte ord på egen erfaring (eleven tænker: Jeg er i tvivl, om det var rigtigt, det, jeg gjorde). Det kan være nemmere at holde sig til teori fra bogen </a:t>
            </a:r>
          </a:p>
          <a:p>
            <a:pPr marL="285750" indent="-285750">
              <a:buFont typeface="Arial" panose="020B0604020202020204" pitchFamily="34" charset="0"/>
              <a:buChar char="•"/>
            </a:pPr>
            <a:endParaRPr lang="da-DK" sz="1600" dirty="0">
              <a:latin typeface="Source Sans Pro"/>
              <a:ea typeface="Source Sans Pro"/>
            </a:endParaRPr>
          </a:p>
          <a:p>
            <a:r>
              <a:rPr lang="da-DK" sz="1600" b="1" dirty="0">
                <a:latin typeface="Ovink" pitchFamily="2" charset="77"/>
              </a:rPr>
              <a:t>EKSEMPLER:</a:t>
            </a:r>
          </a:p>
          <a:p>
            <a:pPr marL="285750" indent="-285750">
              <a:buFont typeface="Arial" panose="020B0604020202020204" pitchFamily="34" charset="0"/>
              <a:buChar char="•"/>
            </a:pPr>
            <a:r>
              <a:rPr lang="da-DK" sz="1600" dirty="0">
                <a:latin typeface="Source Sans Pro"/>
                <a:ea typeface="Source Sans Pro"/>
              </a:rPr>
              <a:t>Hvilke oplevelser har du med borgeren/patienten i forhold til emnet? </a:t>
            </a:r>
          </a:p>
          <a:p>
            <a:pPr marL="285750" indent="-285750">
              <a:buFont typeface="Arial" panose="020B0604020202020204" pitchFamily="34" charset="0"/>
              <a:buChar char="•"/>
            </a:pPr>
            <a:r>
              <a:rPr lang="da-DK" sz="1600" dirty="0">
                <a:latin typeface="Source Sans Pro"/>
                <a:ea typeface="Source Sans Pro"/>
              </a:rPr>
              <a:t>Hvad er vigtigt for dig at lære?</a:t>
            </a:r>
          </a:p>
          <a:p>
            <a:pPr marL="285750" indent="-285750">
              <a:buFont typeface="Arial" panose="020B0604020202020204" pitchFamily="34" charset="0"/>
              <a:buChar char="•"/>
            </a:pPr>
            <a:r>
              <a:rPr lang="da-DK" sz="1600" dirty="0">
                <a:latin typeface="Source Sans Pro"/>
                <a:ea typeface="Source Sans Pro"/>
              </a:rPr>
              <a:t>Hvilke erfaringer har du inden for emnet (hos de borgere/patienter, du har arbejdet med?/i forbindelse med tidligere oplæringsperioder?/på skolen)?</a:t>
            </a:r>
          </a:p>
          <a:p>
            <a:pPr marL="285750" indent="-285750">
              <a:buFont typeface="Arial" panose="020B0604020202020204" pitchFamily="34" charset="0"/>
              <a:buChar char="•"/>
            </a:pPr>
            <a:r>
              <a:rPr lang="da-DK" sz="1600" dirty="0">
                <a:latin typeface="Source Sans Pro"/>
                <a:ea typeface="Source Sans Pro"/>
              </a:rPr>
              <a:t>Hvordan kommer du i gang med at lære mere om emnet?</a:t>
            </a:r>
          </a:p>
        </p:txBody>
      </p:sp>
      <p:sp>
        <p:nvSpPr>
          <p:cNvPr id="6" name="Title 1">
            <a:extLst>
              <a:ext uri="{FF2B5EF4-FFF2-40B4-BE49-F238E27FC236}">
                <a16:creationId xmlns:a16="http://schemas.microsoft.com/office/drawing/2014/main" id="{63E6CD7D-B24F-C790-828D-B452317045A1}"/>
              </a:ext>
            </a:extLst>
          </p:cNvPr>
          <p:cNvSpPr txBox="1">
            <a:spLocks/>
          </p:cNvSpPr>
          <p:nvPr/>
        </p:nvSpPr>
        <p:spPr>
          <a:xfrm>
            <a:off x="415925" y="413515"/>
            <a:ext cx="9125231" cy="122965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4000" b="1" dirty="0">
                <a:solidFill>
                  <a:srgbClr val="28AB5C"/>
                </a:solidFill>
                <a:latin typeface="Ovink" pitchFamily="2" charset="77"/>
                <a:cs typeface="Calibri Light" panose="020F0302020204030204" pitchFamily="34" charset="0"/>
              </a:rPr>
              <a:t>Spørgsmål til refleksion</a:t>
            </a:r>
            <a:endParaRPr lang="en-US" sz="4000" b="1" dirty="0">
              <a:solidFill>
                <a:srgbClr val="28AB5C"/>
              </a:solidFill>
              <a:latin typeface="Ovink" pitchFamily="2" charset="77"/>
              <a:cs typeface="Calibri Light" panose="020F0302020204030204" pitchFamily="34" charset="0"/>
            </a:endParaRPr>
          </a:p>
        </p:txBody>
      </p:sp>
    </p:spTree>
    <p:extLst>
      <p:ext uri="{BB962C8B-B14F-4D97-AF65-F5344CB8AC3E}">
        <p14:creationId xmlns:p14="http://schemas.microsoft.com/office/powerpoint/2010/main" val="2280030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184F6C-A723-9364-BFB5-FB6462D5A0DB}"/>
            </a:ext>
          </a:extLst>
        </p:cNvPr>
        <p:cNvGrpSpPr/>
        <p:nvPr/>
      </p:nvGrpSpPr>
      <p:grpSpPr>
        <a:xfrm>
          <a:off x="0" y="0"/>
          <a:ext cx="0" cy="0"/>
          <a:chOff x="0" y="0"/>
          <a:chExt cx="0" cy="0"/>
        </a:xfrm>
      </p:grpSpPr>
      <p:sp>
        <p:nvSpPr>
          <p:cNvPr id="5" name="Tekstfelt 4">
            <a:extLst>
              <a:ext uri="{FF2B5EF4-FFF2-40B4-BE49-F238E27FC236}">
                <a16:creationId xmlns:a16="http://schemas.microsoft.com/office/drawing/2014/main" id="{3B38AE3A-FD05-80BC-8E71-23AAAAD86843}"/>
              </a:ext>
            </a:extLst>
          </p:cNvPr>
          <p:cNvSpPr txBox="1"/>
          <p:nvPr/>
        </p:nvSpPr>
        <p:spPr>
          <a:xfrm>
            <a:off x="415925" y="1449388"/>
            <a:ext cx="8423275" cy="4185761"/>
          </a:xfrm>
          <a:prstGeom prst="rect">
            <a:avLst/>
          </a:prstGeom>
          <a:noFill/>
        </p:spPr>
        <p:txBody>
          <a:bodyPr wrap="square">
            <a:spAutoFit/>
          </a:bodyPr>
          <a:lstStyle/>
          <a:p>
            <a:r>
              <a:rPr lang="da-DK" sz="1600" dirty="0">
                <a:latin typeface="Source Sans Pro"/>
                <a:ea typeface="Source Sans Pro"/>
              </a:rPr>
              <a:t>Spørgsmål til grupper kan skabe fælles refleksioner og viden blandt eleverne.</a:t>
            </a:r>
          </a:p>
          <a:p>
            <a:endParaRPr lang="da-DK" dirty="0">
              <a:latin typeface="Calibri" panose="020F0502020204030204" pitchFamily="34" charset="0"/>
              <a:cs typeface="Calibri" panose="020F0502020204030204" pitchFamily="34" charset="0"/>
            </a:endParaRPr>
          </a:p>
          <a:p>
            <a:r>
              <a:rPr lang="da-DK" b="1" dirty="0">
                <a:latin typeface="Ovink" pitchFamily="2" charset="77"/>
              </a:rPr>
              <a:t>FORDELENE ER:</a:t>
            </a:r>
          </a:p>
          <a:p>
            <a:pPr indent="-285750">
              <a:buFont typeface="Arial" panose="020B0604020202020204" pitchFamily="34" charset="0"/>
              <a:buChar char="•"/>
            </a:pPr>
            <a:r>
              <a:rPr lang="da-DK" sz="1600" dirty="0">
                <a:latin typeface="Source Sans Pro"/>
                <a:ea typeface="Source Sans Pro"/>
              </a:rPr>
              <a:t>At vi kan understøtte en fælles læringskultur mellem eleverne, så de begynder at bruge hinanden i hverdagen</a:t>
            </a:r>
          </a:p>
          <a:p>
            <a:pPr indent="-285750">
              <a:buFont typeface="Arial" panose="020B0604020202020204" pitchFamily="34" charset="0"/>
              <a:buChar char="•"/>
            </a:pPr>
            <a:r>
              <a:rPr lang="da-DK" sz="1600" dirty="0">
                <a:latin typeface="Source Sans Pro"/>
                <a:ea typeface="Source Sans Pro"/>
              </a:rPr>
              <a:t>Det er ok at sige noget forkert, fordi vi er ved at undersøge svaret sammen </a:t>
            </a:r>
          </a:p>
          <a:p>
            <a:pPr marL="285750" indent="-285750">
              <a:buFont typeface="Arial" panose="020B0604020202020204" pitchFamily="34" charset="0"/>
              <a:buChar char="•"/>
            </a:pPr>
            <a:endParaRPr lang="da-DK" dirty="0">
              <a:latin typeface="Calibri" panose="020F0502020204030204" pitchFamily="34" charset="0"/>
              <a:cs typeface="Calibri" panose="020F0502020204030204" pitchFamily="34" charset="0"/>
            </a:endParaRPr>
          </a:p>
          <a:p>
            <a:r>
              <a:rPr lang="da-DK" b="1" dirty="0">
                <a:latin typeface="Ovink" pitchFamily="2" charset="77"/>
              </a:rPr>
              <a:t>TEMAER TIL OVERVEJELSE:</a:t>
            </a:r>
          </a:p>
          <a:p>
            <a:pPr indent="-285750">
              <a:buFont typeface="Arial" panose="020B0604020202020204" pitchFamily="34" charset="0"/>
              <a:buChar char="•"/>
            </a:pPr>
            <a:r>
              <a:rPr lang="da-DK" sz="1600" dirty="0">
                <a:latin typeface="Source Sans Pro"/>
                <a:ea typeface="Source Sans Pro"/>
              </a:rPr>
              <a:t>Hvordan gør vi det nemt at sige noget i en gruppe, hvis man ikke kender hinanden?</a:t>
            </a:r>
          </a:p>
          <a:p>
            <a:pPr indent="-285750">
              <a:buFont typeface="Arial" panose="020B0604020202020204" pitchFamily="34" charset="0"/>
              <a:buChar char="•"/>
            </a:pPr>
            <a:r>
              <a:rPr lang="da-DK" sz="1600" dirty="0">
                <a:latin typeface="Source Sans Pro"/>
                <a:ea typeface="Source Sans Pro"/>
              </a:rPr>
              <a:t>Eleverne kan komme til at rette på hinanden i stedet for at hjælpe </a:t>
            </a:r>
          </a:p>
          <a:p>
            <a:pPr indent="-285750">
              <a:buFont typeface="Arial" panose="020B0604020202020204" pitchFamily="34" charset="0"/>
              <a:buChar char="•"/>
            </a:pPr>
            <a:endParaRPr lang="da-DK" sz="1600" dirty="0">
              <a:latin typeface="Source Sans Pro"/>
              <a:ea typeface="Source Sans Pro"/>
            </a:endParaRPr>
          </a:p>
          <a:p>
            <a:r>
              <a:rPr lang="da-DK" b="1" dirty="0">
                <a:latin typeface="Ovink" pitchFamily="2" charset="77"/>
              </a:rPr>
              <a:t>EKSEMPLER:</a:t>
            </a:r>
          </a:p>
          <a:p>
            <a:pPr indent="-285750">
              <a:buFont typeface="Arial" panose="020B0604020202020204" pitchFamily="34" charset="0"/>
              <a:buChar char="•"/>
            </a:pPr>
            <a:r>
              <a:rPr lang="da-DK" sz="1600" dirty="0">
                <a:latin typeface="Source Sans Pro"/>
                <a:ea typeface="Source Sans Pro"/>
              </a:rPr>
              <a:t>Hvad ved I om emnet? Undersøg det i fællesskab </a:t>
            </a:r>
          </a:p>
          <a:p>
            <a:pPr indent="-285750">
              <a:buFont typeface="Arial" panose="020B0604020202020204" pitchFamily="34" charset="0"/>
              <a:buChar char="•"/>
            </a:pPr>
            <a:r>
              <a:rPr lang="da-DK" sz="1600" dirty="0">
                <a:latin typeface="Source Sans Pro"/>
                <a:ea typeface="Source Sans Pro"/>
              </a:rPr>
              <a:t>Hvilke spørgsmål kunne være godt at stille jer nu?</a:t>
            </a:r>
          </a:p>
          <a:p>
            <a:pPr indent="-285750">
              <a:buFont typeface="Arial" panose="020B0604020202020204" pitchFamily="34" charset="0"/>
              <a:buChar char="•"/>
            </a:pPr>
            <a:r>
              <a:rPr lang="da-DK" sz="1600" dirty="0">
                <a:latin typeface="Source Sans Pro"/>
                <a:ea typeface="Source Sans Pro"/>
              </a:rPr>
              <a:t>Tal sammen to og to om noget tilsvarende, I har arbejdet med hos en borger/patient? </a:t>
            </a:r>
          </a:p>
          <a:p>
            <a:pPr indent="-285750">
              <a:buFont typeface="Arial" panose="020B0604020202020204" pitchFamily="34" charset="0"/>
              <a:buChar char="•"/>
            </a:pPr>
            <a:r>
              <a:rPr lang="da-DK" sz="1600" dirty="0">
                <a:latin typeface="Source Sans Pro"/>
                <a:ea typeface="Source Sans Pro"/>
              </a:rPr>
              <a:t>Hvilke dilemmaer kan I få øje på i det her emne?</a:t>
            </a:r>
          </a:p>
        </p:txBody>
      </p:sp>
      <p:sp>
        <p:nvSpPr>
          <p:cNvPr id="6" name="Title 1">
            <a:extLst>
              <a:ext uri="{FF2B5EF4-FFF2-40B4-BE49-F238E27FC236}">
                <a16:creationId xmlns:a16="http://schemas.microsoft.com/office/drawing/2014/main" id="{B2473CA5-76E4-5342-53F5-7ED6CE312412}"/>
              </a:ext>
            </a:extLst>
          </p:cNvPr>
          <p:cNvSpPr txBox="1">
            <a:spLocks/>
          </p:cNvSpPr>
          <p:nvPr/>
        </p:nvSpPr>
        <p:spPr>
          <a:xfrm>
            <a:off x="415925" y="413515"/>
            <a:ext cx="9125231" cy="1229658"/>
          </a:xfrm>
          <a:prstGeom prst="rect">
            <a:avLst/>
          </a:prstGeom>
        </p:spPr>
        <p:txBody>
          <a:bodyPr vert="horz" lIns="91440" tIns="45720" rIns="91440" bIns="45720" rtlCol="0" anchor="t">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da-DK" sz="4000" b="1" dirty="0">
                <a:solidFill>
                  <a:srgbClr val="28AB5C"/>
                </a:solidFill>
                <a:latin typeface="Ovink" pitchFamily="2" charset="77"/>
                <a:cs typeface="Calibri Light" panose="020F0302020204030204" pitchFamily="34" charset="0"/>
              </a:rPr>
              <a:t>Spørgsmål til grupper</a:t>
            </a:r>
            <a:endParaRPr lang="en-US" sz="4000" b="1" dirty="0">
              <a:solidFill>
                <a:srgbClr val="28AB5C"/>
              </a:solidFill>
              <a:latin typeface="Ovink" pitchFamily="2" charset="77"/>
              <a:cs typeface="Calibri Light" panose="020F0302020204030204" pitchFamily="34" charset="0"/>
            </a:endParaRPr>
          </a:p>
        </p:txBody>
      </p:sp>
    </p:spTree>
    <p:extLst>
      <p:ext uri="{BB962C8B-B14F-4D97-AF65-F5344CB8AC3E}">
        <p14:creationId xmlns:p14="http://schemas.microsoft.com/office/powerpoint/2010/main" val="922109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FEC2CA-8709-7B3D-38F8-8C0E42EC55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D9A508B-B7E8-3D05-C5F5-6027FD8CF9C4}"/>
              </a:ext>
            </a:extLst>
          </p:cNvPr>
          <p:cNvSpPr>
            <a:spLocks noGrp="1"/>
          </p:cNvSpPr>
          <p:nvPr>
            <p:ph type="title"/>
          </p:nvPr>
        </p:nvSpPr>
        <p:spPr>
          <a:xfrm>
            <a:off x="415925" y="404814"/>
            <a:ext cx="11240085" cy="1099026"/>
          </a:xfrm>
        </p:spPr>
        <p:txBody>
          <a:bodyPr anchor="t">
            <a:normAutofit fontScale="90000"/>
          </a:bodyPr>
          <a:lstStyle/>
          <a:p>
            <a:r>
              <a:rPr lang="da-DK" b="1" dirty="0">
                <a:solidFill>
                  <a:srgbClr val="28AB5C"/>
                </a:solidFill>
                <a:latin typeface="Ovink" pitchFamily="2" charset="77"/>
                <a:cs typeface="Calibri Light" panose="020F0302020204030204" pitchFamily="34" charset="0"/>
              </a:rPr>
              <a:t>Simulation</a:t>
            </a:r>
            <a:r>
              <a:rPr lang="da-DK" sz="3600" dirty="0"/>
              <a:t> </a:t>
            </a:r>
            <a:br>
              <a:rPr lang="da-DK" sz="3200" dirty="0"/>
            </a:br>
            <a:br>
              <a:rPr lang="da-DK" sz="3200" dirty="0"/>
            </a:br>
            <a:r>
              <a:rPr lang="da-DK" sz="1800" b="1" dirty="0">
                <a:latin typeface="Ovink" pitchFamily="2" charset="77"/>
                <a:ea typeface="+mn-ea"/>
                <a:cs typeface="+mn-cs"/>
              </a:rPr>
              <a:t>Lytteøre-modellen: 3 Faser</a:t>
            </a:r>
            <a:br>
              <a:rPr lang="da-DK" dirty="0"/>
            </a:br>
            <a:endParaRPr lang="da-DK" dirty="0">
              <a:latin typeface="+mn-lt"/>
            </a:endParaRPr>
          </a:p>
        </p:txBody>
      </p:sp>
      <p:sp>
        <p:nvSpPr>
          <p:cNvPr id="3" name="Pladsholder til tekst 2">
            <a:extLst>
              <a:ext uri="{FF2B5EF4-FFF2-40B4-BE49-F238E27FC236}">
                <a16:creationId xmlns:a16="http://schemas.microsoft.com/office/drawing/2014/main" id="{59C06E83-9EE0-940D-4EBA-8B70CC4BEA6E}"/>
              </a:ext>
            </a:extLst>
          </p:cNvPr>
          <p:cNvSpPr>
            <a:spLocks noGrp="1"/>
          </p:cNvSpPr>
          <p:nvPr>
            <p:ph sz="half" idx="1"/>
          </p:nvPr>
        </p:nvSpPr>
        <p:spPr>
          <a:xfrm>
            <a:off x="4678895" y="2589782"/>
            <a:ext cx="4995332" cy="2999807"/>
          </a:xfrm>
        </p:spPr>
        <p:txBody>
          <a:bodyPr anchor="t">
            <a:normAutofit/>
          </a:bodyPr>
          <a:lstStyle/>
          <a:p>
            <a:pPr marL="0" indent="0">
              <a:buNone/>
            </a:pPr>
            <a:endParaRPr lang="da-DK" sz="2200" dirty="0"/>
          </a:p>
          <a:p>
            <a:pPr marL="0" indent="0">
              <a:buNone/>
            </a:pPr>
            <a:endParaRPr lang="en-GB" dirty="0"/>
          </a:p>
        </p:txBody>
      </p:sp>
      <p:sp>
        <p:nvSpPr>
          <p:cNvPr id="5" name="Pladsholder til slidenummer 4">
            <a:extLst>
              <a:ext uri="{FF2B5EF4-FFF2-40B4-BE49-F238E27FC236}">
                <a16:creationId xmlns:a16="http://schemas.microsoft.com/office/drawing/2014/main" id="{07F94799-1B89-7B39-5641-6FD595980A51}"/>
              </a:ext>
            </a:extLst>
          </p:cNvPr>
          <p:cNvSpPr>
            <a:spLocks noGrp="1"/>
          </p:cNvSpPr>
          <p:nvPr>
            <p:ph type="sldNum" sz="quarter" idx="12"/>
          </p:nvPr>
        </p:nvSpPr>
        <p:spPr>
          <a:xfrm>
            <a:off x="9935239" y="5930900"/>
            <a:ext cx="597825" cy="377825"/>
          </a:xfrm>
        </p:spPr>
        <p:txBody>
          <a:bodyPr anchor="b">
            <a:normAutofit/>
          </a:bodyPr>
          <a:lstStyle/>
          <a:p>
            <a:pPr>
              <a:spcAft>
                <a:spcPts val="600"/>
              </a:spcAft>
            </a:pPr>
            <a:fld id="{D57F1E4F-1CFF-5643-939E-217C01CDF565}" type="slidenum">
              <a:rPr lang="en-US" smtClean="0"/>
              <a:pPr>
                <a:spcAft>
                  <a:spcPts val="600"/>
                </a:spcAft>
              </a:pPr>
              <a:t>11</a:t>
            </a:fld>
            <a:endParaRPr lang="en-US" dirty="0"/>
          </a:p>
        </p:txBody>
      </p:sp>
      <p:sp>
        <p:nvSpPr>
          <p:cNvPr id="8" name="Rounded Rectangle 7">
            <a:extLst>
              <a:ext uri="{FF2B5EF4-FFF2-40B4-BE49-F238E27FC236}">
                <a16:creationId xmlns:a16="http://schemas.microsoft.com/office/drawing/2014/main" id="{0FEB3DD0-0E8E-3976-7549-D20155857C9B}"/>
              </a:ext>
            </a:extLst>
          </p:cNvPr>
          <p:cNvSpPr/>
          <p:nvPr/>
        </p:nvSpPr>
        <p:spPr>
          <a:xfrm>
            <a:off x="415925" y="2225694"/>
            <a:ext cx="4262970" cy="948207"/>
          </a:xfrm>
          <a:prstGeom prst="roundRect">
            <a:avLst/>
          </a:prstGeom>
          <a:solidFill>
            <a:srgbClr val="27AB5C">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800" b="1" dirty="0">
                <a:solidFill>
                  <a:schemeClr val="tx1"/>
                </a:solidFill>
                <a:latin typeface="Ovink" pitchFamily="2" charset="77"/>
              </a:rPr>
              <a:t>1. Forberedelse</a:t>
            </a:r>
          </a:p>
        </p:txBody>
      </p:sp>
      <p:sp>
        <p:nvSpPr>
          <p:cNvPr id="9" name="Rounded Rectangle 8">
            <a:extLst>
              <a:ext uri="{FF2B5EF4-FFF2-40B4-BE49-F238E27FC236}">
                <a16:creationId xmlns:a16="http://schemas.microsoft.com/office/drawing/2014/main" id="{AE55298A-AC86-C44F-EC8F-AAC61C679698}"/>
              </a:ext>
            </a:extLst>
          </p:cNvPr>
          <p:cNvSpPr/>
          <p:nvPr/>
        </p:nvSpPr>
        <p:spPr>
          <a:xfrm>
            <a:off x="2821515" y="3287814"/>
            <a:ext cx="4262970" cy="948207"/>
          </a:xfrm>
          <a:prstGeom prst="roundRect">
            <a:avLst/>
          </a:prstGeom>
          <a:solidFill>
            <a:srgbClr val="27AB5C">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800" b="1" dirty="0">
                <a:solidFill>
                  <a:schemeClr val="tx1"/>
                </a:solidFill>
                <a:latin typeface="Ovink" pitchFamily="2" charset="77"/>
              </a:rPr>
              <a:t>2. Simulation</a:t>
            </a:r>
          </a:p>
        </p:txBody>
      </p:sp>
      <p:sp>
        <p:nvSpPr>
          <p:cNvPr id="10" name="Rounded Rectangle 9">
            <a:extLst>
              <a:ext uri="{FF2B5EF4-FFF2-40B4-BE49-F238E27FC236}">
                <a16:creationId xmlns:a16="http://schemas.microsoft.com/office/drawing/2014/main" id="{963FFF1F-8829-88B5-50BA-357DDBD05E4E}"/>
              </a:ext>
            </a:extLst>
          </p:cNvPr>
          <p:cNvSpPr/>
          <p:nvPr/>
        </p:nvSpPr>
        <p:spPr>
          <a:xfrm>
            <a:off x="5262030" y="4349934"/>
            <a:ext cx="4262970" cy="948207"/>
          </a:xfrm>
          <a:prstGeom prst="roundRect">
            <a:avLst/>
          </a:prstGeom>
          <a:solidFill>
            <a:srgbClr val="27AB5C">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800" b="1" dirty="0">
                <a:solidFill>
                  <a:schemeClr val="tx1"/>
                </a:solidFill>
                <a:latin typeface="Ovink" pitchFamily="2" charset="77"/>
              </a:rPr>
              <a:t>3. Fælles refleksion</a:t>
            </a:r>
          </a:p>
        </p:txBody>
      </p:sp>
    </p:spTree>
    <p:extLst>
      <p:ext uri="{BB962C8B-B14F-4D97-AF65-F5344CB8AC3E}">
        <p14:creationId xmlns:p14="http://schemas.microsoft.com/office/powerpoint/2010/main" val="3771610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8434B6DF-54B9-AC3D-78D9-A01CE146CB0E}"/>
              </a:ext>
            </a:extLst>
          </p:cNvPr>
          <p:cNvSpPr>
            <a:spLocks noGrp="1"/>
          </p:cNvSpPr>
          <p:nvPr>
            <p:ph type="title"/>
          </p:nvPr>
        </p:nvSpPr>
        <p:spPr>
          <a:xfrm>
            <a:off x="415925" y="404813"/>
            <a:ext cx="11304253" cy="2250499"/>
          </a:xfrm>
        </p:spPr>
        <p:txBody>
          <a:bodyPr vert="horz" lIns="0" tIns="0" rIns="0" bIns="0" rtlCol="0" anchor="t" anchorCtr="0">
            <a:normAutofit/>
          </a:bodyPr>
          <a:lstStyle/>
          <a:p>
            <a:r>
              <a:rPr lang="da-DK" sz="4000" b="1" dirty="0">
                <a:solidFill>
                  <a:srgbClr val="28AB5C"/>
                </a:solidFill>
                <a:latin typeface="Ovink" pitchFamily="2" charset="77"/>
                <a:cs typeface="Calibri Light" panose="020F0302020204030204" pitchFamily="34" charset="0"/>
              </a:rPr>
              <a:t>Simulation – </a:t>
            </a:r>
            <a:r>
              <a:rPr lang="da-DK" sz="4000" b="1" dirty="0" err="1">
                <a:solidFill>
                  <a:srgbClr val="28AB5C"/>
                </a:solidFill>
                <a:latin typeface="Ovink" pitchFamily="2" charset="77"/>
                <a:cs typeface="Calibri Light" panose="020F0302020204030204" pitchFamily="34" charset="0"/>
              </a:rPr>
              <a:t>lytteøre</a:t>
            </a:r>
            <a:r>
              <a:rPr lang="da-DK" sz="4000" b="1" dirty="0">
                <a:solidFill>
                  <a:srgbClr val="28AB5C"/>
                </a:solidFill>
                <a:latin typeface="Ovink" pitchFamily="2" charset="77"/>
                <a:cs typeface="Calibri Light" panose="020F0302020204030204" pitchFamily="34" charset="0"/>
              </a:rPr>
              <a:t>-metode </a:t>
            </a:r>
          </a:p>
        </p:txBody>
      </p:sp>
      <p:sp>
        <p:nvSpPr>
          <p:cNvPr id="3" name="Pladsholder til slidenummer 2">
            <a:extLst>
              <a:ext uri="{FF2B5EF4-FFF2-40B4-BE49-F238E27FC236}">
                <a16:creationId xmlns:a16="http://schemas.microsoft.com/office/drawing/2014/main" id="{D2D010C7-4612-1169-9B80-960E5A38C5ED}"/>
              </a:ext>
            </a:extLst>
          </p:cNvPr>
          <p:cNvSpPr>
            <a:spLocks noGrp="1"/>
          </p:cNvSpPr>
          <p:nvPr>
            <p:ph type="sldNum" sz="quarter" idx="12"/>
          </p:nvPr>
        </p:nvSpPr>
        <p:spPr>
          <a:xfrm>
            <a:off x="9935239" y="5930900"/>
            <a:ext cx="597825" cy="377825"/>
          </a:xfrm>
        </p:spPr>
        <p:txBody>
          <a:bodyPr vert="horz" lIns="0" tIns="0" rIns="0" bIns="0" rtlCol="0" anchor="b" anchorCtr="0">
            <a:normAutofit/>
          </a:bodyPr>
          <a:lstStyle/>
          <a:p>
            <a:pPr>
              <a:spcAft>
                <a:spcPts val="600"/>
              </a:spcAft>
            </a:pPr>
            <a:fld id="{D57F1E4F-1CFF-5643-939E-217C01CDF565}" type="slidenum">
              <a:rPr lang="en-US" smtClean="0"/>
              <a:pPr>
                <a:spcAft>
                  <a:spcPts val="600"/>
                </a:spcAft>
              </a:pPr>
              <a:t>12</a:t>
            </a:fld>
            <a:endParaRPr lang="en-US" dirty="0"/>
          </a:p>
        </p:txBody>
      </p:sp>
      <p:sp>
        <p:nvSpPr>
          <p:cNvPr id="6" name="Tekstfelt 5">
            <a:extLst>
              <a:ext uri="{FF2B5EF4-FFF2-40B4-BE49-F238E27FC236}">
                <a16:creationId xmlns:a16="http://schemas.microsoft.com/office/drawing/2014/main" id="{37982431-3267-8D00-C288-DCEC04750EA8}"/>
              </a:ext>
            </a:extLst>
          </p:cNvPr>
          <p:cNvSpPr txBox="1"/>
          <p:nvPr/>
        </p:nvSpPr>
        <p:spPr>
          <a:xfrm>
            <a:off x="415925" y="1449388"/>
            <a:ext cx="7799820" cy="4963769"/>
          </a:xfrm>
          <a:prstGeom prst="rect">
            <a:avLst/>
          </a:prstGeom>
        </p:spPr>
        <p:txBody>
          <a:bodyPr vert="horz" lIns="0" tIns="0" rIns="0" bIns="0" rtlCol="0" anchor="t" anchorCtr="0">
            <a:normAutofit/>
          </a:bodyPr>
          <a:lstStyle/>
          <a:p>
            <a:pPr marL="342900" indent="-342900">
              <a:spcAft>
                <a:spcPts val="1000"/>
              </a:spcAft>
              <a:buClr>
                <a:schemeClr val="tx1"/>
              </a:buClr>
              <a:buSzPct val="100000"/>
              <a:buFont typeface="Arial" panose="020B0604020202020204" pitchFamily="34" charset="0"/>
              <a:buChar char="•"/>
            </a:pPr>
            <a:r>
              <a:rPr lang="da-DK" sz="1600" noProof="1">
                <a:latin typeface="Source Sans Pro"/>
                <a:ea typeface="Source Sans Pro"/>
              </a:rPr>
              <a:t>Metoden tager sit udgangspunkt i, at en elev eller en lille gruppe løser en praksisopgave. Simulationen tager samlet ca. 1 time</a:t>
            </a:r>
          </a:p>
          <a:p>
            <a:pPr marL="342900" indent="-342900">
              <a:spcAft>
                <a:spcPts val="1000"/>
              </a:spcAft>
              <a:buClr>
                <a:schemeClr val="tx1"/>
              </a:buClr>
              <a:buSzPct val="100000"/>
              <a:buFont typeface="Arial" panose="020B0604020202020204" pitchFamily="34" charset="0"/>
              <a:buChar char="•"/>
            </a:pPr>
            <a:r>
              <a:rPr lang="da-DK" sz="1600" noProof="1">
                <a:latin typeface="Source Sans Pro"/>
                <a:ea typeface="Source Sans Pro"/>
              </a:rPr>
              <a:t>En praksisopgave kan fx være en samlet morgenrutine inkl. bleskift og sengevask hos en borger/patient</a:t>
            </a:r>
          </a:p>
          <a:p>
            <a:pPr marL="342900" indent="-342900">
              <a:spcAft>
                <a:spcPts val="1000"/>
              </a:spcAft>
              <a:buClr>
                <a:schemeClr val="tx1"/>
              </a:buClr>
              <a:buSzPct val="100000"/>
              <a:buFont typeface="Arial" panose="020B0604020202020204" pitchFamily="34" charset="0"/>
              <a:buChar char="•"/>
            </a:pPr>
            <a:r>
              <a:rPr lang="da-DK" sz="1600" noProof="1">
                <a:latin typeface="Source Sans Pro"/>
                <a:ea typeface="Source Sans Pro"/>
              </a:rPr>
              <a:t>Der udpeges elever, som skal gennemføre simulationen, og de præsenteres for praksisopgaven</a:t>
            </a:r>
          </a:p>
          <a:p>
            <a:pPr marL="342900" indent="-342900">
              <a:spcAft>
                <a:spcPts val="1000"/>
              </a:spcAft>
              <a:buClr>
                <a:schemeClr val="tx1"/>
              </a:buClr>
              <a:buSzPct val="100000"/>
              <a:buFont typeface="Arial" panose="020B0604020202020204" pitchFamily="34" charset="0"/>
              <a:buChar char="•"/>
            </a:pPr>
            <a:r>
              <a:rPr lang="da-DK" sz="1600" noProof="1">
                <a:latin typeface="Source Sans Pro"/>
                <a:ea typeface="Source Sans Pro"/>
              </a:rPr>
              <a:t>Vejlederne deltager i simulationen, hvor de spiller ‘borger/patient’ </a:t>
            </a:r>
          </a:p>
          <a:p>
            <a:pPr marL="342900" indent="-342900">
              <a:spcAft>
                <a:spcPts val="1000"/>
              </a:spcAft>
              <a:buClr>
                <a:schemeClr val="tx1"/>
              </a:buClr>
              <a:buSzPct val="100000"/>
              <a:buFont typeface="Arial" panose="020B0604020202020204" pitchFamily="34" charset="0"/>
              <a:buChar char="•"/>
            </a:pPr>
            <a:r>
              <a:rPr lang="da-DK" sz="1600" noProof="1">
                <a:latin typeface="Source Sans Pro"/>
                <a:ea typeface="Source Sans Pro"/>
              </a:rPr>
              <a:t>Resten af eleverne er observatører efter ‘lytteøre-metoden’</a:t>
            </a:r>
          </a:p>
          <a:p>
            <a:pPr marL="342900" indent="-342900">
              <a:spcAft>
                <a:spcPts val="1000"/>
              </a:spcAft>
              <a:buClr>
                <a:schemeClr val="tx1"/>
              </a:buClr>
              <a:buSzPct val="100000"/>
              <a:buFont typeface="Arial" panose="020B0604020202020204" pitchFamily="34" charset="0"/>
              <a:buChar char="•"/>
            </a:pPr>
            <a:r>
              <a:rPr lang="da-DK" sz="1600" noProof="1">
                <a:latin typeface="Source Sans Pro"/>
                <a:ea typeface="Source Sans Pro"/>
              </a:rPr>
              <a:t>Efter simulationen reflekterer både observatørene og dem, der har gennemført simulationsopgaven, sammen med vejlederen</a:t>
            </a:r>
            <a:endParaRPr lang="en-US" sz="1600" dirty="0">
              <a:latin typeface="Source Sans Pro"/>
              <a:ea typeface="Source Sans Pro"/>
            </a:endParaRPr>
          </a:p>
        </p:txBody>
      </p:sp>
    </p:spTree>
    <p:extLst>
      <p:ext uri="{BB962C8B-B14F-4D97-AF65-F5344CB8AC3E}">
        <p14:creationId xmlns:p14="http://schemas.microsoft.com/office/powerpoint/2010/main" val="5140604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257DB-8AF5-C700-BE95-C9F4101894EF}"/>
            </a:ext>
          </a:extLst>
        </p:cNvPr>
        <p:cNvGrpSpPr/>
        <p:nvPr/>
      </p:nvGrpSpPr>
      <p:grpSpPr>
        <a:xfrm>
          <a:off x="0" y="0"/>
          <a:ext cx="0" cy="0"/>
          <a:chOff x="0" y="0"/>
          <a:chExt cx="0" cy="0"/>
        </a:xfrm>
      </p:grpSpPr>
      <p:sp>
        <p:nvSpPr>
          <p:cNvPr id="14" name="Titel 13">
            <a:extLst>
              <a:ext uri="{FF2B5EF4-FFF2-40B4-BE49-F238E27FC236}">
                <a16:creationId xmlns:a16="http://schemas.microsoft.com/office/drawing/2014/main" id="{443A399B-36D9-ACED-6C5E-7CA2A2566E13}"/>
              </a:ext>
            </a:extLst>
          </p:cNvPr>
          <p:cNvSpPr>
            <a:spLocks noGrp="1"/>
          </p:cNvSpPr>
          <p:nvPr>
            <p:ph type="title"/>
          </p:nvPr>
        </p:nvSpPr>
        <p:spPr>
          <a:xfrm>
            <a:off x="415925" y="404813"/>
            <a:ext cx="11512801" cy="924123"/>
          </a:xfrm>
        </p:spPr>
        <p:txBody>
          <a:bodyPr anchor="t">
            <a:normAutofit/>
          </a:bodyPr>
          <a:lstStyle/>
          <a:p>
            <a:r>
              <a:rPr lang="da-DK" sz="4000" b="1" dirty="0">
                <a:solidFill>
                  <a:srgbClr val="28AB5C"/>
                </a:solidFill>
                <a:latin typeface="Ovink" pitchFamily="2" charset="77"/>
                <a:cs typeface="Calibri Light" panose="020F0302020204030204" pitchFamily="34" charset="0"/>
              </a:rPr>
              <a:t>Forudsætning for modellen</a:t>
            </a:r>
          </a:p>
        </p:txBody>
      </p:sp>
      <p:sp>
        <p:nvSpPr>
          <p:cNvPr id="5" name="Pladsholder til slidenummer 4">
            <a:extLst>
              <a:ext uri="{FF2B5EF4-FFF2-40B4-BE49-F238E27FC236}">
                <a16:creationId xmlns:a16="http://schemas.microsoft.com/office/drawing/2014/main" id="{0A0C4B74-CF81-3C56-D507-F45F6D2D6B40}"/>
              </a:ext>
            </a:extLst>
          </p:cNvPr>
          <p:cNvSpPr>
            <a:spLocks noGrp="1"/>
          </p:cNvSpPr>
          <p:nvPr>
            <p:ph type="sldNum" sz="quarter" idx="12"/>
          </p:nvPr>
        </p:nvSpPr>
        <p:spPr>
          <a:xfrm>
            <a:off x="9935239" y="5930900"/>
            <a:ext cx="597825" cy="377825"/>
          </a:xfrm>
        </p:spPr>
        <p:txBody>
          <a:bodyPr anchor="b">
            <a:normAutofit/>
          </a:bodyPr>
          <a:lstStyle/>
          <a:p>
            <a:pPr>
              <a:spcAft>
                <a:spcPts val="600"/>
              </a:spcAft>
            </a:pPr>
            <a:fld id="{D57F1E4F-1CFF-5643-939E-217C01CDF565}" type="slidenum">
              <a:rPr lang="en-US" smtClean="0"/>
              <a:pPr>
                <a:spcAft>
                  <a:spcPts val="600"/>
                </a:spcAft>
              </a:pPr>
              <a:t>13</a:t>
            </a:fld>
            <a:endParaRPr lang="en-US" dirty="0"/>
          </a:p>
        </p:txBody>
      </p:sp>
      <p:sp>
        <p:nvSpPr>
          <p:cNvPr id="12" name="Tekstfelt 11">
            <a:extLst>
              <a:ext uri="{FF2B5EF4-FFF2-40B4-BE49-F238E27FC236}">
                <a16:creationId xmlns:a16="http://schemas.microsoft.com/office/drawing/2014/main" id="{3A46D8DE-C7DB-B742-2C37-6122250384EA}"/>
              </a:ext>
            </a:extLst>
          </p:cNvPr>
          <p:cNvSpPr txBox="1"/>
          <p:nvPr/>
        </p:nvSpPr>
        <p:spPr>
          <a:xfrm>
            <a:off x="415926" y="1449389"/>
            <a:ext cx="4797519" cy="3539430"/>
          </a:xfrm>
          <a:prstGeom prst="rect">
            <a:avLst/>
          </a:prstGeom>
          <a:noFill/>
        </p:spPr>
        <p:txBody>
          <a:bodyPr wrap="square">
            <a:spAutoFit/>
          </a:bodyPr>
          <a:lstStyle/>
          <a:p>
            <a:r>
              <a:rPr lang="da-DK" sz="1600" dirty="0">
                <a:latin typeface="Source Sans Pro"/>
                <a:ea typeface="Source Sans Pro"/>
              </a:rPr>
              <a:t>Fast rolle- og opgavefordeling mellem elever:</a:t>
            </a:r>
          </a:p>
          <a:p>
            <a:pPr marL="285750" indent="-285750">
              <a:buFont typeface="Arial" panose="020B0604020202020204" pitchFamily="34" charset="0"/>
              <a:buChar char="•"/>
            </a:pPr>
            <a:r>
              <a:rPr lang="da-DK" sz="1600" dirty="0">
                <a:latin typeface="Source Sans Pro"/>
                <a:ea typeface="Source Sans Pro"/>
              </a:rPr>
              <a:t>Alle ved, hvilken opgave de har, og hvordan de kan bidrage til vejledning og fælles læring </a:t>
            </a:r>
          </a:p>
          <a:p>
            <a:endParaRPr lang="da-DK" sz="1600" dirty="0">
              <a:latin typeface="Source Sans Pro"/>
              <a:ea typeface="Source Sans Pro"/>
            </a:endParaRPr>
          </a:p>
          <a:p>
            <a:r>
              <a:rPr lang="da-DK" sz="1600" dirty="0">
                <a:latin typeface="Source Sans Pro"/>
                <a:ea typeface="Source Sans Pro"/>
              </a:rPr>
              <a:t>Klar faseinddeling: </a:t>
            </a:r>
          </a:p>
          <a:p>
            <a:pPr marL="1116013" lvl="1" indent="-400050">
              <a:buFont typeface="+mj-lt"/>
              <a:buAutoNum type="arabicPeriod"/>
            </a:pPr>
            <a:r>
              <a:rPr lang="da-DK" sz="1600" dirty="0">
                <a:latin typeface="Source Sans Pro"/>
                <a:ea typeface="Source Sans Pro"/>
              </a:rPr>
              <a:t>forberedelse </a:t>
            </a:r>
          </a:p>
          <a:p>
            <a:pPr marL="1116013" lvl="1" indent="-400050">
              <a:buFont typeface="+mj-lt"/>
              <a:buAutoNum type="arabicPeriod"/>
            </a:pPr>
            <a:r>
              <a:rPr lang="da-DK" sz="1600" dirty="0">
                <a:latin typeface="Source Sans Pro"/>
                <a:ea typeface="Source Sans Pro"/>
              </a:rPr>
              <a:t>opgaveløsning </a:t>
            </a:r>
          </a:p>
          <a:p>
            <a:pPr marL="1116013" lvl="1" indent="-400050">
              <a:buFont typeface="+mj-lt"/>
              <a:buAutoNum type="arabicPeriod"/>
            </a:pPr>
            <a:r>
              <a:rPr lang="da-DK" sz="1600" dirty="0">
                <a:latin typeface="Source Sans Pro"/>
                <a:ea typeface="Source Sans Pro"/>
              </a:rPr>
              <a:t>fælles refleksion</a:t>
            </a:r>
          </a:p>
          <a:p>
            <a:pPr marL="715963" lvl="1"/>
            <a:endParaRPr lang="da-DK" sz="1600" dirty="0">
              <a:latin typeface="Source Sans Pro"/>
              <a:ea typeface="Source Sans Pro"/>
            </a:endParaRPr>
          </a:p>
          <a:p>
            <a:r>
              <a:rPr lang="da-DK" sz="1600" dirty="0">
                <a:latin typeface="Source Sans Pro"/>
                <a:ea typeface="Source Sans Pro"/>
              </a:rPr>
              <a:t>Klar rolle- og opgavefordeling for vejleder(e): </a:t>
            </a:r>
          </a:p>
          <a:p>
            <a:pPr marL="457200" indent="-457200">
              <a:buFont typeface="Arial" panose="020B0604020202020204" pitchFamily="34" charset="0"/>
              <a:buChar char="•"/>
            </a:pPr>
            <a:r>
              <a:rPr lang="da-DK" sz="1600" dirty="0">
                <a:latin typeface="Source Sans Pro"/>
                <a:ea typeface="Source Sans Pro"/>
              </a:rPr>
              <a:t>Hvornår og under hvilke omstændigheder griber vejleder(e) ind i opgaveløsningen?</a:t>
            </a:r>
          </a:p>
          <a:p>
            <a:pPr marL="457200" indent="-457200">
              <a:buFont typeface="Arial" panose="020B0604020202020204" pitchFamily="34" charset="0"/>
              <a:buChar char="•"/>
            </a:pPr>
            <a:r>
              <a:rPr lang="da-DK" sz="1600" dirty="0">
                <a:latin typeface="Source Sans Pro"/>
                <a:ea typeface="Source Sans Pro"/>
              </a:rPr>
              <a:t>Hvilken rolle har vejleder(e) i den fælles refleksion?</a:t>
            </a:r>
          </a:p>
        </p:txBody>
      </p:sp>
      <p:pic>
        <p:nvPicPr>
          <p:cNvPr id="4" name="Picture 3">
            <a:extLst>
              <a:ext uri="{FF2B5EF4-FFF2-40B4-BE49-F238E27FC236}">
                <a16:creationId xmlns:a16="http://schemas.microsoft.com/office/drawing/2014/main" id="{42354CC4-2B5A-2FD1-4120-1390A129F0E5}"/>
              </a:ext>
            </a:extLst>
          </p:cNvPr>
          <p:cNvPicPr>
            <a:picLocks noChangeAspect="1"/>
          </p:cNvPicPr>
          <p:nvPr/>
        </p:nvPicPr>
        <p:blipFill>
          <a:blip r:embed="rId3"/>
          <a:srcRect l="91454" t="75199"/>
          <a:stretch/>
        </p:blipFill>
        <p:spPr>
          <a:xfrm>
            <a:off x="6072027" y="996286"/>
            <a:ext cx="3452973" cy="2636117"/>
          </a:xfrm>
          <a:prstGeom prst="rect">
            <a:avLst/>
          </a:prstGeom>
        </p:spPr>
      </p:pic>
    </p:spTree>
    <p:extLst>
      <p:ext uri="{BB962C8B-B14F-4D97-AF65-F5344CB8AC3E}">
        <p14:creationId xmlns:p14="http://schemas.microsoft.com/office/powerpoint/2010/main" val="2256325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4DA3E-B3E3-47DD-EF12-907CAB7F5E11}"/>
            </a:ext>
          </a:extLst>
        </p:cNvPr>
        <p:cNvGrpSpPr/>
        <p:nvPr/>
      </p:nvGrpSpPr>
      <p:grpSpPr>
        <a:xfrm>
          <a:off x="0" y="0"/>
          <a:ext cx="0" cy="0"/>
          <a:chOff x="0" y="0"/>
          <a:chExt cx="0" cy="0"/>
        </a:xfrm>
      </p:grpSpPr>
      <p:sp>
        <p:nvSpPr>
          <p:cNvPr id="11" name="Tekstfelt 10">
            <a:extLst>
              <a:ext uri="{FF2B5EF4-FFF2-40B4-BE49-F238E27FC236}">
                <a16:creationId xmlns:a16="http://schemas.microsoft.com/office/drawing/2014/main" id="{21B24684-3EFC-96D5-35BE-80856BDF9BE8}"/>
              </a:ext>
            </a:extLst>
          </p:cNvPr>
          <p:cNvSpPr txBox="1"/>
          <p:nvPr/>
        </p:nvSpPr>
        <p:spPr>
          <a:xfrm>
            <a:off x="415925" y="1672746"/>
            <a:ext cx="9143890" cy="4278094"/>
          </a:xfrm>
          <a:prstGeom prst="rect">
            <a:avLst/>
          </a:prstGeom>
          <a:noFill/>
        </p:spPr>
        <p:txBody>
          <a:bodyPr wrap="square">
            <a:spAutoFit/>
          </a:bodyPr>
          <a:lstStyle/>
          <a:p>
            <a:r>
              <a:rPr lang="da-DK" sz="1600" b="1" dirty="0">
                <a:latin typeface="Ovink" pitchFamily="2" charset="77"/>
              </a:rPr>
              <a:t>OPGAVERNE FORDELES:</a:t>
            </a:r>
          </a:p>
          <a:p>
            <a:endParaRPr lang="da-DK" sz="1600" dirty="0"/>
          </a:p>
          <a:p>
            <a:r>
              <a:rPr lang="da-DK" sz="1600" dirty="0">
                <a:latin typeface="Source Sans Pro"/>
                <a:ea typeface="Source Sans Pro"/>
              </a:rPr>
              <a:t>1. Hvem udfører praksisopgaven, og hvad er det for en opgave, der skal udføres?</a:t>
            </a:r>
          </a:p>
          <a:p>
            <a:pPr marL="285750" indent="-285750">
              <a:buFont typeface="Arial" panose="020B0604020202020204" pitchFamily="34" charset="0"/>
              <a:buChar char="•"/>
            </a:pPr>
            <a:endParaRPr lang="da-DK" sz="1600" dirty="0">
              <a:latin typeface="Source Sans Pro"/>
              <a:ea typeface="Source Sans Pro"/>
            </a:endParaRPr>
          </a:p>
          <a:p>
            <a:r>
              <a:rPr lang="da-DK" sz="1600" dirty="0">
                <a:latin typeface="Source Sans Pro"/>
                <a:ea typeface="Source Sans Pro"/>
              </a:rPr>
              <a:t>2. Hvilke opgaver har de øvrige i gruppen? Fordeling af positioner eller ‘lytteører’ – alle får til opgave at observere opgaveløsningen ud fra den tildelte ‘</a:t>
            </a:r>
            <a:r>
              <a:rPr lang="da-DK" sz="1600" dirty="0" err="1">
                <a:latin typeface="Source Sans Pro"/>
                <a:ea typeface="Source Sans Pro"/>
              </a:rPr>
              <a:t>lytteøre</a:t>
            </a:r>
            <a:r>
              <a:rPr lang="da-DK" sz="1600" dirty="0">
                <a:latin typeface="Source Sans Pro"/>
                <a:ea typeface="Source Sans Pro"/>
              </a:rPr>
              <a:t>’-position, fx:</a:t>
            </a:r>
          </a:p>
          <a:p>
            <a:endParaRPr lang="da-DK" sz="1600" dirty="0">
              <a:latin typeface="Source Sans Pro"/>
              <a:ea typeface="Source Sans Pro"/>
            </a:endParaRPr>
          </a:p>
          <a:p>
            <a:pPr marL="742950" lvl="1" indent="-285750">
              <a:buFont typeface="Arial" panose="020B0604020202020204" pitchFamily="34" charset="0"/>
              <a:buChar char="•"/>
            </a:pPr>
            <a:r>
              <a:rPr lang="da-DK" sz="1600" dirty="0">
                <a:latin typeface="Source Sans Pro"/>
                <a:ea typeface="Source Sans Pro"/>
              </a:rPr>
              <a:t>Personer: borger/patient – pårørende – vejleder – læge – anden faggruppe</a:t>
            </a:r>
          </a:p>
          <a:p>
            <a:pPr marL="742950" lvl="1" indent="-285750">
              <a:buFont typeface="Arial" panose="020B0604020202020204" pitchFamily="34" charset="0"/>
              <a:buChar char="•"/>
            </a:pPr>
            <a:r>
              <a:rPr lang="da-DK" sz="1600" dirty="0">
                <a:latin typeface="Source Sans Pro"/>
                <a:ea typeface="Source Sans Pro"/>
              </a:rPr>
              <a:t>Fagligt fokus: løft – kommunikation – hygiejne – relationer – ergonomi</a:t>
            </a:r>
          </a:p>
          <a:p>
            <a:pPr lvl="1"/>
            <a:endParaRPr lang="da-DK" sz="1600" dirty="0">
              <a:latin typeface="Source Sans Pro"/>
              <a:ea typeface="Source Sans Pro"/>
            </a:endParaRPr>
          </a:p>
          <a:p>
            <a:pPr indent="-139700"/>
            <a:r>
              <a:rPr lang="da-DK" sz="1600" dirty="0">
                <a:latin typeface="Source Sans Pro"/>
                <a:ea typeface="Source Sans Pro"/>
              </a:rPr>
              <a:t>Fokus for din observation er: Hvad får jeg særligt øje på, når mit faglige fokus eksempelvis er de pårørende, eller hvad observerer og hører jeg, når mit faglige fokus er kommunikationen med patienten/borgeren?</a:t>
            </a:r>
          </a:p>
          <a:p>
            <a:pPr indent="-139700"/>
            <a:r>
              <a:rPr lang="da-DK" sz="1600" dirty="0">
                <a:latin typeface="Source Sans Pro"/>
                <a:ea typeface="Source Sans Pro"/>
              </a:rPr>
              <a:t>Alle instrueres i at tage noter i det omdelte noteark ‘observationer/simulation’ med udgangspunkt i det tildelte ‘lytteøre’</a:t>
            </a:r>
          </a:p>
          <a:p>
            <a:pPr indent="-139700" algn="just"/>
            <a:endParaRPr lang="da-DK" sz="1600" dirty="0">
              <a:latin typeface="Source Sans Pro"/>
              <a:ea typeface="Source Sans Pro"/>
            </a:endParaRPr>
          </a:p>
          <a:p>
            <a:r>
              <a:rPr lang="da-DK" sz="1600" dirty="0">
                <a:latin typeface="Source Sans Pro"/>
                <a:ea typeface="Source Sans Pro"/>
              </a:rPr>
              <a:t>3. Vejlederne fortæller, hvordan de deltager i opgaveløsningen og den fælles refleksion</a:t>
            </a:r>
          </a:p>
        </p:txBody>
      </p:sp>
      <p:sp>
        <p:nvSpPr>
          <p:cNvPr id="6" name="Rounded Rectangle 5">
            <a:extLst>
              <a:ext uri="{FF2B5EF4-FFF2-40B4-BE49-F238E27FC236}">
                <a16:creationId xmlns:a16="http://schemas.microsoft.com/office/drawing/2014/main" id="{9CDE2A83-6134-844C-8133-8E0DAE1C656B}"/>
              </a:ext>
            </a:extLst>
          </p:cNvPr>
          <p:cNvSpPr/>
          <p:nvPr/>
        </p:nvSpPr>
        <p:spPr>
          <a:xfrm>
            <a:off x="415925" y="404813"/>
            <a:ext cx="4262970" cy="948207"/>
          </a:xfrm>
          <a:prstGeom prst="roundRect">
            <a:avLst/>
          </a:prstGeom>
          <a:solidFill>
            <a:srgbClr val="27AB5C">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800" b="1" dirty="0">
                <a:solidFill>
                  <a:schemeClr val="tx1"/>
                </a:solidFill>
                <a:latin typeface="Ovink" pitchFamily="2" charset="77"/>
              </a:rPr>
              <a:t>1. Forberedelse</a:t>
            </a:r>
          </a:p>
        </p:txBody>
      </p:sp>
    </p:spTree>
    <p:extLst>
      <p:ext uri="{BB962C8B-B14F-4D97-AF65-F5344CB8AC3E}">
        <p14:creationId xmlns:p14="http://schemas.microsoft.com/office/powerpoint/2010/main" val="169107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833D6-F793-56FD-6301-04EFD63FC705}"/>
            </a:ext>
          </a:extLst>
        </p:cNvPr>
        <p:cNvGrpSpPr/>
        <p:nvPr/>
      </p:nvGrpSpPr>
      <p:grpSpPr>
        <a:xfrm>
          <a:off x="0" y="0"/>
          <a:ext cx="0" cy="0"/>
          <a:chOff x="0" y="0"/>
          <a:chExt cx="0" cy="0"/>
        </a:xfrm>
      </p:grpSpPr>
      <p:sp>
        <p:nvSpPr>
          <p:cNvPr id="11" name="Tekstfelt 10">
            <a:extLst>
              <a:ext uri="{FF2B5EF4-FFF2-40B4-BE49-F238E27FC236}">
                <a16:creationId xmlns:a16="http://schemas.microsoft.com/office/drawing/2014/main" id="{B69B1E96-7911-D74C-9EC4-0F1575B7BEEB}"/>
              </a:ext>
            </a:extLst>
          </p:cNvPr>
          <p:cNvSpPr txBox="1"/>
          <p:nvPr/>
        </p:nvSpPr>
        <p:spPr>
          <a:xfrm>
            <a:off x="415925" y="1613118"/>
            <a:ext cx="9123943" cy="1815882"/>
          </a:xfrm>
          <a:prstGeom prst="rect">
            <a:avLst/>
          </a:prstGeom>
          <a:noFill/>
        </p:spPr>
        <p:txBody>
          <a:bodyPr wrap="square">
            <a:spAutoFit/>
          </a:bodyPr>
          <a:lstStyle/>
          <a:p>
            <a:pPr marL="285750" indent="-285750">
              <a:buFont typeface="Arial" panose="020B0604020202020204" pitchFamily="34" charset="0"/>
              <a:buChar char="•"/>
            </a:pPr>
            <a:r>
              <a:rPr lang="da-DK" sz="1600" dirty="0">
                <a:latin typeface="Source Sans Pro"/>
                <a:ea typeface="Source Sans Pro"/>
              </a:rPr>
              <a:t>Vejledningen har fokus på hele opgaveløsningen. Opgaveløsningen begynder, når de elever, der udfører simulationen, træder ind ad døren, og slutter, når de er ude igen, efter opgaven er afsluttet</a:t>
            </a:r>
          </a:p>
          <a:p>
            <a:pPr marL="285750" indent="-285750">
              <a:buFont typeface="Arial" panose="020B0604020202020204" pitchFamily="34" charset="0"/>
              <a:buChar char="•"/>
            </a:pPr>
            <a:endParaRPr lang="da-DK" sz="1600" dirty="0">
              <a:latin typeface="Source Sans Pro"/>
              <a:ea typeface="Source Sans Pro"/>
            </a:endParaRPr>
          </a:p>
          <a:p>
            <a:pPr marL="285750" indent="-285750">
              <a:buFont typeface="Arial" panose="020B0604020202020204" pitchFamily="34" charset="0"/>
              <a:buChar char="•"/>
            </a:pPr>
            <a:r>
              <a:rPr lang="da-DK" sz="1600" dirty="0" err="1">
                <a:latin typeface="Source Sans Pro"/>
                <a:ea typeface="Source Sans Pro"/>
              </a:rPr>
              <a:t>Lytteørerne</a:t>
            </a:r>
            <a:r>
              <a:rPr lang="da-DK" sz="1600" dirty="0">
                <a:latin typeface="Source Sans Pro"/>
                <a:ea typeface="Source Sans Pro"/>
              </a:rPr>
              <a:t> (observatørerne) lytter, kigger og tager noter – og holder sig i baggrunden </a:t>
            </a:r>
          </a:p>
          <a:p>
            <a:pPr marL="285750" indent="-285750">
              <a:buFont typeface="Arial" panose="020B0604020202020204" pitchFamily="34" charset="0"/>
              <a:buChar char="•"/>
            </a:pPr>
            <a:endParaRPr lang="da-DK" sz="1600" dirty="0">
              <a:latin typeface="Source Sans Pro"/>
              <a:ea typeface="Source Sans Pro"/>
            </a:endParaRPr>
          </a:p>
          <a:p>
            <a:pPr marL="285750" indent="-285750">
              <a:buFont typeface="Arial" panose="020B0604020202020204" pitchFamily="34" charset="0"/>
              <a:buChar char="•"/>
            </a:pPr>
            <a:r>
              <a:rPr lang="da-DK" sz="1600" dirty="0">
                <a:latin typeface="Source Sans Pro"/>
                <a:ea typeface="Source Sans Pro"/>
              </a:rPr>
              <a:t>Vejleder(e) blander sig kun, hvis det er nødvendigt for at sikre den kliniske kvalitet i opgaveløsningen – og kun hvis interventionen ikke kan udsættes</a:t>
            </a:r>
          </a:p>
        </p:txBody>
      </p:sp>
      <p:sp>
        <p:nvSpPr>
          <p:cNvPr id="7" name="Rounded Rectangle 6">
            <a:extLst>
              <a:ext uri="{FF2B5EF4-FFF2-40B4-BE49-F238E27FC236}">
                <a16:creationId xmlns:a16="http://schemas.microsoft.com/office/drawing/2014/main" id="{62457AF9-3C6C-F29A-F5E8-BF9816C617B8}"/>
              </a:ext>
            </a:extLst>
          </p:cNvPr>
          <p:cNvSpPr/>
          <p:nvPr/>
        </p:nvSpPr>
        <p:spPr>
          <a:xfrm>
            <a:off x="415925" y="404813"/>
            <a:ext cx="4262970" cy="948207"/>
          </a:xfrm>
          <a:prstGeom prst="roundRect">
            <a:avLst/>
          </a:prstGeom>
          <a:solidFill>
            <a:srgbClr val="27AB5C">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800" b="1" dirty="0">
                <a:solidFill>
                  <a:schemeClr val="tx1"/>
                </a:solidFill>
                <a:latin typeface="Ovink" pitchFamily="2" charset="77"/>
              </a:rPr>
              <a:t>2. Selve simulationen</a:t>
            </a:r>
          </a:p>
        </p:txBody>
      </p:sp>
    </p:spTree>
    <p:extLst>
      <p:ext uri="{BB962C8B-B14F-4D97-AF65-F5344CB8AC3E}">
        <p14:creationId xmlns:p14="http://schemas.microsoft.com/office/powerpoint/2010/main" val="13167116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3C2E5-F412-075D-A52C-1734DA8077AB}"/>
            </a:ext>
          </a:extLst>
        </p:cNvPr>
        <p:cNvGrpSpPr/>
        <p:nvPr/>
      </p:nvGrpSpPr>
      <p:grpSpPr>
        <a:xfrm>
          <a:off x="0" y="0"/>
          <a:ext cx="0" cy="0"/>
          <a:chOff x="0" y="0"/>
          <a:chExt cx="0" cy="0"/>
        </a:xfrm>
      </p:grpSpPr>
      <p:sp>
        <p:nvSpPr>
          <p:cNvPr id="11" name="Tekstfelt 10">
            <a:extLst>
              <a:ext uri="{FF2B5EF4-FFF2-40B4-BE49-F238E27FC236}">
                <a16:creationId xmlns:a16="http://schemas.microsoft.com/office/drawing/2014/main" id="{3EBF6072-9E91-FE9F-EA5F-11CFF3A93ED2}"/>
              </a:ext>
            </a:extLst>
          </p:cNvPr>
          <p:cNvSpPr txBox="1"/>
          <p:nvPr/>
        </p:nvSpPr>
        <p:spPr>
          <a:xfrm>
            <a:off x="421343" y="1659285"/>
            <a:ext cx="8895862" cy="3293209"/>
          </a:xfrm>
          <a:prstGeom prst="rect">
            <a:avLst/>
          </a:prstGeom>
          <a:noFill/>
        </p:spPr>
        <p:txBody>
          <a:bodyPr wrap="square">
            <a:spAutoFit/>
          </a:bodyPr>
          <a:lstStyle/>
          <a:p>
            <a:r>
              <a:rPr lang="da-DK" sz="1600" dirty="0">
                <a:latin typeface="Source Sans Pro"/>
                <a:ea typeface="Source Sans Pro"/>
              </a:rPr>
              <a:t>Den fælles refleksion sker lige efter opgaveløsningen. </a:t>
            </a:r>
            <a:r>
              <a:rPr lang="da-DK" sz="1600" dirty="0" err="1">
                <a:latin typeface="Source Sans Pro"/>
                <a:ea typeface="Source Sans Pro"/>
              </a:rPr>
              <a:t>Lytteørerne</a:t>
            </a:r>
            <a:r>
              <a:rPr lang="da-DK" sz="1600" dirty="0">
                <a:latin typeface="Source Sans Pro"/>
                <a:ea typeface="Source Sans Pro"/>
              </a:rPr>
              <a:t> (observatørerne) får 5 minutter til at få overblik over deres observationer.</a:t>
            </a:r>
          </a:p>
          <a:p>
            <a:r>
              <a:rPr lang="da-DK" sz="1600" dirty="0">
                <a:latin typeface="Source Sans Pro"/>
                <a:ea typeface="Source Sans Pro"/>
              </a:rPr>
              <a:t>Refleksionen kan følge denne dagsorden:</a:t>
            </a:r>
          </a:p>
          <a:p>
            <a:endParaRPr lang="da-DK" sz="1600" dirty="0">
              <a:latin typeface="Source Sans Pro"/>
              <a:ea typeface="Source Sans Pro"/>
            </a:endParaRPr>
          </a:p>
          <a:p>
            <a:pPr marL="342900" indent="-342900">
              <a:buFont typeface="+mj-lt"/>
              <a:buAutoNum type="arabicPeriod"/>
            </a:pPr>
            <a:r>
              <a:rPr lang="da-DK" sz="1600" dirty="0" err="1">
                <a:latin typeface="Source Sans Pro"/>
                <a:ea typeface="Source Sans Pro"/>
              </a:rPr>
              <a:t>Lytteørerne</a:t>
            </a:r>
            <a:r>
              <a:rPr lang="da-DK" sz="1600" dirty="0">
                <a:latin typeface="Source Sans Pro"/>
                <a:ea typeface="Source Sans Pro"/>
              </a:rPr>
              <a:t> giver deres tilbagemelding inden for det lytteøre, de har fået tildelt: Hvad så og hørte de? Tilbagemeldingen kan fx tage udgangspunkt i denne model:</a:t>
            </a:r>
          </a:p>
          <a:p>
            <a:pPr marL="742950" lvl="1" indent="-285750">
              <a:buFont typeface="Arial" panose="020B0604020202020204" pitchFamily="34" charset="0"/>
              <a:buChar char="•"/>
            </a:pPr>
            <a:r>
              <a:rPr lang="da-DK" sz="1600" dirty="0">
                <a:latin typeface="Source Sans Pro"/>
                <a:ea typeface="Source Sans Pro"/>
              </a:rPr>
              <a:t>to ting, I glæder jer over </a:t>
            </a:r>
          </a:p>
          <a:p>
            <a:pPr marL="742950" lvl="1" indent="-285750">
              <a:buFont typeface="Arial" panose="020B0604020202020204" pitchFamily="34" charset="0"/>
              <a:buChar char="•"/>
            </a:pPr>
            <a:r>
              <a:rPr lang="da-DK" sz="1600" dirty="0">
                <a:latin typeface="Source Sans Pro"/>
                <a:ea typeface="Source Sans Pro"/>
              </a:rPr>
              <a:t>to ting, I undrer jer over</a:t>
            </a:r>
          </a:p>
          <a:p>
            <a:pPr marL="742950" lvl="1" indent="-285750">
              <a:buFont typeface="Arial" panose="020B0604020202020204" pitchFamily="34" charset="0"/>
              <a:buChar char="•"/>
            </a:pPr>
            <a:r>
              <a:rPr lang="da-DK" sz="1600" dirty="0">
                <a:latin typeface="Source Sans Pro"/>
                <a:ea typeface="Source Sans Pro"/>
              </a:rPr>
              <a:t>to ting I vil tage med jer, når I skal løse en tilsvarende opgave</a:t>
            </a:r>
          </a:p>
          <a:p>
            <a:pPr marL="342900" indent="-342900">
              <a:buFont typeface="+mj-lt"/>
              <a:buAutoNum type="arabicPeriod"/>
            </a:pPr>
            <a:r>
              <a:rPr lang="da-DK" sz="1600" dirty="0">
                <a:latin typeface="Source Sans Pro"/>
                <a:ea typeface="Source Sans Pro"/>
              </a:rPr>
              <a:t>Vejleder(e) giver derefter deres tilbagemelding – først på den konkrete simulation og derefter på de observationer, der er hørt fremlagt</a:t>
            </a:r>
          </a:p>
          <a:p>
            <a:pPr marL="342900" indent="-342900">
              <a:buFont typeface="+mj-lt"/>
              <a:buAutoNum type="arabicPeriod"/>
            </a:pPr>
            <a:r>
              <a:rPr lang="da-DK" sz="1600" dirty="0">
                <a:latin typeface="Source Sans Pro"/>
                <a:ea typeface="Source Sans Pro"/>
              </a:rPr>
              <a:t>De elever der har løst opgaven, reflekterer over, hvad de har hørt</a:t>
            </a:r>
          </a:p>
          <a:p>
            <a:pPr marL="342900" indent="-342900">
              <a:buFont typeface="+mj-lt"/>
              <a:buAutoNum type="arabicPeriod"/>
            </a:pPr>
            <a:r>
              <a:rPr lang="da-DK" sz="1600" dirty="0">
                <a:latin typeface="Source Sans Pro"/>
                <a:ea typeface="Source Sans Pro"/>
              </a:rPr>
              <a:t>Gruppen reflekterer fælles over vigtig læring fra vejledningen</a:t>
            </a:r>
          </a:p>
        </p:txBody>
      </p:sp>
      <p:sp>
        <p:nvSpPr>
          <p:cNvPr id="7" name="Rounded Rectangle 6">
            <a:extLst>
              <a:ext uri="{FF2B5EF4-FFF2-40B4-BE49-F238E27FC236}">
                <a16:creationId xmlns:a16="http://schemas.microsoft.com/office/drawing/2014/main" id="{8742D004-79F1-DBC1-94BC-A8D668450D5C}"/>
              </a:ext>
            </a:extLst>
          </p:cNvPr>
          <p:cNvSpPr/>
          <p:nvPr/>
        </p:nvSpPr>
        <p:spPr>
          <a:xfrm>
            <a:off x="394730" y="404813"/>
            <a:ext cx="4262970" cy="948207"/>
          </a:xfrm>
          <a:prstGeom prst="roundRect">
            <a:avLst/>
          </a:prstGeom>
          <a:solidFill>
            <a:srgbClr val="27AB5C">
              <a:alpha val="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a-DK" sz="1800" b="1" dirty="0">
                <a:solidFill>
                  <a:schemeClr val="tx1"/>
                </a:solidFill>
                <a:latin typeface="Ovink" pitchFamily="2" charset="77"/>
              </a:rPr>
              <a:t>3. Debriefing/fælles refleksion</a:t>
            </a:r>
          </a:p>
        </p:txBody>
      </p:sp>
    </p:spTree>
    <p:extLst>
      <p:ext uri="{BB962C8B-B14F-4D97-AF65-F5344CB8AC3E}">
        <p14:creationId xmlns:p14="http://schemas.microsoft.com/office/powerpoint/2010/main" val="3079162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lede 2">
            <a:extLst>
              <a:ext uri="{FF2B5EF4-FFF2-40B4-BE49-F238E27FC236}">
                <a16:creationId xmlns:a16="http://schemas.microsoft.com/office/drawing/2014/main" id="{7B08D43F-58D9-A678-E554-9E6CD2C3299B}"/>
              </a:ext>
            </a:extLst>
          </p:cNvPr>
          <p:cNvPicPr>
            <a:picLocks noChangeAspect="1"/>
          </p:cNvPicPr>
          <p:nvPr/>
        </p:nvPicPr>
        <p:blipFill>
          <a:blip r:embed="rId2"/>
          <a:stretch>
            <a:fillRect/>
          </a:stretch>
        </p:blipFill>
        <p:spPr>
          <a:xfrm>
            <a:off x="902524" y="609056"/>
            <a:ext cx="8148183" cy="5186102"/>
          </a:xfrm>
          <a:prstGeom prst="rect">
            <a:avLst/>
          </a:prstGeom>
        </p:spPr>
      </p:pic>
    </p:spTree>
    <p:extLst>
      <p:ext uri="{BB962C8B-B14F-4D97-AF65-F5344CB8AC3E}">
        <p14:creationId xmlns:p14="http://schemas.microsoft.com/office/powerpoint/2010/main" val="2321307589"/>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tema">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5CD69CF72246A49829562A479A093FA" ma:contentTypeVersion="20" ma:contentTypeDescription="Create a new document." ma:contentTypeScope="" ma:versionID="73921e874f1929287346dce8a70f2cd1">
  <xsd:schema xmlns:xsd="http://www.w3.org/2001/XMLSchema" xmlns:xs="http://www.w3.org/2001/XMLSchema" xmlns:p="http://schemas.microsoft.com/office/2006/metadata/properties" xmlns:ns2="2fd861c3-1b37-4a42-8613-bded91ba6ce0" xmlns:ns3="fd97e4b1-a66c-414e-b0d6-e358b3f03fb7" targetNamespace="http://schemas.microsoft.com/office/2006/metadata/properties" ma:root="true" ma:fieldsID="0f74316a9c5e5ed3d8e2075eabe04223" ns2:_="" ns3:_="">
    <xsd:import namespace="2fd861c3-1b37-4a42-8613-bded91ba6ce0"/>
    <xsd:import namespace="fd97e4b1-a66c-414e-b0d6-e358b3f03fb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d861c3-1b37-4a42-8613-bded91ba6c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Location" ma:index="16"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cb76de6-95ad-4a75-beaf-9d5e5571168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d97e4b1-a66c-414e-b0d6-e358b3f03fb7"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f235a223-c62e-49ce-96ce-a15432a69f0b}" ma:internalName="TaxCatchAll" ma:showField="CatchAllData" ma:web="fd97e4b1-a66c-414e-b0d6-e358b3f03fb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d861c3-1b37-4a42-8613-bded91ba6ce0">
      <Terms xmlns="http://schemas.microsoft.com/office/infopath/2007/PartnerControls"/>
    </lcf76f155ced4ddcb4097134ff3c332f>
    <TaxCatchAll xmlns="fd97e4b1-a66c-414e-b0d6-e358b3f03fb7" xsi:nil="true"/>
  </documentManagement>
</p:properties>
</file>

<file path=customXml/itemProps1.xml><?xml version="1.0" encoding="utf-8"?>
<ds:datastoreItem xmlns:ds="http://schemas.openxmlformats.org/officeDocument/2006/customXml" ds:itemID="{FEC957AB-9753-4C9C-AA05-89CCBE031733}">
  <ds:schemaRefs>
    <ds:schemaRef ds:uri="http://schemas.microsoft.com/sharepoint/v3/contenttype/forms"/>
  </ds:schemaRefs>
</ds:datastoreItem>
</file>

<file path=customXml/itemProps2.xml><?xml version="1.0" encoding="utf-8"?>
<ds:datastoreItem xmlns:ds="http://schemas.openxmlformats.org/officeDocument/2006/customXml" ds:itemID="{94B1DE19-FCAF-4745-B6F4-9ED0B10702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d861c3-1b37-4a42-8613-bded91ba6ce0"/>
    <ds:schemaRef ds:uri="fd97e4b1-a66c-414e-b0d6-e358b3f03f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2872C7E-AB49-4691-8D72-88C3D2EA9979}">
  <ds:schemaRefs>
    <ds:schemaRef ds:uri="http://schemas.microsoft.com/office/2006/metadata/properties"/>
    <ds:schemaRef ds:uri="http://schemas.microsoft.com/office/infopath/2007/PartnerControls"/>
    <ds:schemaRef ds:uri="2fd861c3-1b37-4a42-8613-bded91ba6ce0"/>
    <ds:schemaRef ds:uri="fd97e4b1-a66c-414e-b0d6-e358b3f03fb7"/>
  </ds:schemaRefs>
</ds:datastoreItem>
</file>

<file path=docProps/app.xml><?xml version="1.0" encoding="utf-8"?>
<Properties xmlns="http://schemas.openxmlformats.org/officeDocument/2006/extended-properties" xmlns:vt="http://schemas.openxmlformats.org/officeDocument/2006/docPropsVTypes">
  <Template>Office Theme</Template>
  <TotalTime>8719</TotalTime>
  <Words>1623</Words>
  <Application>Microsoft Macintosh PowerPoint</Application>
  <PresentationFormat>A4-papir (210 x 297 mm)</PresentationFormat>
  <Paragraphs>175</Paragraphs>
  <Slides>17</Slides>
  <Notes>4</Notes>
  <HiddenSlides>0</HiddenSlides>
  <MMClips>0</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17</vt:i4>
      </vt:variant>
    </vt:vector>
  </HeadingPairs>
  <TitlesOfParts>
    <vt:vector size="25" baseType="lpstr">
      <vt:lpstr>Aptos</vt:lpstr>
      <vt:lpstr>Aptos Display</vt:lpstr>
      <vt:lpstr>Arial</vt:lpstr>
      <vt:lpstr>Avenir Book</vt:lpstr>
      <vt:lpstr>Calibri</vt:lpstr>
      <vt:lpstr>Ovink</vt:lpstr>
      <vt:lpstr>Source Sans Pro</vt:lpstr>
      <vt:lpstr>Office-tema</vt:lpstr>
      <vt:lpstr>PowerPoint-præsentation</vt:lpstr>
      <vt:lpstr>Oversigt over pakkeforløbet</vt:lpstr>
      <vt:lpstr>PowerPoint-præsentation</vt:lpstr>
      <vt:lpstr>Program for temamøde 1</vt:lpstr>
      <vt:lpstr>PowerPoint-præsentation</vt:lpstr>
      <vt:lpstr>PowerPoint-præsentation</vt:lpstr>
      <vt:lpstr>PowerPoint-præsentation</vt:lpstr>
      <vt:lpstr>PowerPoint-præsentation</vt:lpstr>
      <vt:lpstr>PowerPoint-præsentation</vt:lpstr>
      <vt:lpstr>PowerPoint-præsentation</vt:lpstr>
      <vt:lpstr>Simulation   Lytteøre-modellen: 3 Faser </vt:lpstr>
      <vt:lpstr>Simulation – lytteøre-metode </vt:lpstr>
      <vt:lpstr>Forudsætning for modellen</vt:lpstr>
      <vt:lpstr>PowerPoint-præsentation</vt:lpstr>
      <vt:lpstr>PowerPoint-præsentation</vt:lpstr>
      <vt:lpstr>PowerPoint-præsentation</vt:lpstr>
      <vt:lpstr>PowerPoint-præsentation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Henrik Thomsen</dc:creator>
  <cp:lastModifiedBy>Louise Laustsen</cp:lastModifiedBy>
  <cp:revision>44</cp:revision>
  <cp:lastPrinted>2026-03-22T12:20:43Z</cp:lastPrinted>
  <dcterms:created xsi:type="dcterms:W3CDTF">2026-03-15T12:42:23Z</dcterms:created>
  <dcterms:modified xsi:type="dcterms:W3CDTF">2026-08-07T11:22:13Z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0x010100B5CD69CF72246A49829562A479A093FA</vt:lpwstr>
  </property>
  <property fmtid="{D5CDD505-2E9C-101B-9397-08002B2CF9AE}" pid="3" name="MediaServiceImageTags">
    <vt:lpwstr/>
  </property>
</Properties>
</file>