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7"/>
  </p:notesMasterIdLst>
  <p:sldIdLst>
    <p:sldId id="364" r:id="rId5"/>
    <p:sldId id="365" r:id="rId6"/>
    <p:sldId id="325" r:id="rId7"/>
    <p:sldId id="328" r:id="rId8"/>
    <p:sldId id="263" r:id="rId9"/>
    <p:sldId id="356" r:id="rId10"/>
    <p:sldId id="352" r:id="rId11"/>
    <p:sldId id="298" r:id="rId12"/>
    <p:sldId id="350" r:id="rId13"/>
    <p:sldId id="357" r:id="rId14"/>
    <p:sldId id="258" r:id="rId15"/>
    <p:sldId id="363" r:id="rId1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50180A-F177-F1C4-0DF7-ED21EDB20C34}" name="SEVU" initials="SEVU" userId="SEVU" providerId="None"/>
  <p188:author id="{3339816E-96B1-305B-2429-EF187630CF60}" name="Henrik Thomsen" initials="HT" userId="S::ht@skifthverdag.dk::65ea3511-8385-4fb3-a763-a88f3cb56dd0" providerId="AD"/>
  <p188:author id="{BB1FD380-40CF-19DD-09B0-C0727535A672}" name="Louise Laustsen" initials="LL" userId="S::louiselaustsen@goproces.dk::d4588d7d-4409-44f2-a144-6db5fabc4715" providerId="AD"/>
  <p188:author id="{4BEA078E-2309-3171-266D-B84B2ECB1DD9}" name="Astrid Yurong Ploug" initials="AP" userId="S::ayp@sevu.dk::7d3c2022-1950-4a50-9767-3988381f7b5a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DE2899-DEFA-4391-9E98-4F170F675738}" v="2" dt="2026-08-04T17:29:29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53"/>
    <p:restoredTop sz="89899"/>
  </p:normalViewPr>
  <p:slideViewPr>
    <p:cSldViewPr snapToGrid="0">
      <p:cViewPr varScale="1">
        <p:scale>
          <a:sx n="107" d="100"/>
          <a:sy n="107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8DEEE-5DB3-544E-8357-74D9FCF4ADCC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2DE99-D824-1C42-A6D0-DA4FB5D6CD9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52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B9FEC-F7DA-2365-B0DA-9B1A0E400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C668478-4435-5C65-11F4-73843460D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077EAB8-D737-B98E-B562-A7421715F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800" b="1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a-DK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4963967-C0BC-877D-CE7C-8ECE8B4595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931245-F7A2-C644-8385-D56343EC6229}" type="slidenum">
              <a:rPr lang="en-ES" smtClean="0"/>
              <a:pPr/>
              <a:t>3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398696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2DE99-D824-1C42-A6D0-DA4FB5D6CD94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82862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BA3DA-DA0F-1E40-9214-B4684E4B7E22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0741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370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BA3DA-DA0F-1E40-9214-B4684E4B7E22}" type="slidenum">
              <a:rPr lang="da-DK" smtClean="0"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45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59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188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4759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822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4093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1407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544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1992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8392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240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663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98" y="894268"/>
            <a:ext cx="8736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4998" y="2192138"/>
            <a:ext cx="4161627" cy="3945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Gruppevejledning - læringsmøde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AC8581-79EB-40A6-9550-3D34823C96D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159373" y="2192138"/>
            <a:ext cx="4161627" cy="3945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201644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98" y="894268"/>
            <a:ext cx="8736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Gruppevejledning - læringsmøde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26163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662372-FD0B-EE4B-A13B-EB27F54B9F6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8F8F3-3494-7340-9D1E-994E8E7BFF3C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7" name="Google Shape;15;p9">
            <a:extLst>
              <a:ext uri="{FF2B5EF4-FFF2-40B4-BE49-F238E27FC236}">
                <a16:creationId xmlns:a16="http://schemas.microsoft.com/office/drawing/2014/main" id="{67140CF2-B1B2-01B9-6381-1F574DC4DDCA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/>
          <a:stretch/>
        </p:blipFill>
        <p:spPr>
          <a:xfrm>
            <a:off x="9042400" y="6272771"/>
            <a:ext cx="589777" cy="2488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;p9">
            <a:extLst>
              <a:ext uri="{FF2B5EF4-FFF2-40B4-BE49-F238E27FC236}">
                <a16:creationId xmlns:a16="http://schemas.microsoft.com/office/drawing/2014/main" id="{3C205C2B-95A1-6B05-8338-8ABDC405B5AE}"/>
              </a:ext>
            </a:extLst>
          </p:cNvPr>
          <p:cNvSpPr txBox="1"/>
          <p:nvPr userDrawn="1"/>
        </p:nvSpPr>
        <p:spPr>
          <a:xfrm>
            <a:off x="327025" y="6310744"/>
            <a:ext cx="6361113" cy="561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i="0" u="none" strike="noStrike" cap="none" dirty="0">
                <a:solidFill>
                  <a:srgbClr val="28AB5C"/>
                </a:solidFill>
                <a:latin typeface="Ovink" pitchFamily="2" charset="77"/>
                <a:ea typeface="Arial"/>
                <a:cs typeface="Arial"/>
                <a:sym typeface="Arial"/>
              </a:rPr>
              <a:t>SIMULATION SOM VEJLEDNINGSVÆRKTØJ   ·   TEMAMØDE 2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b="1" i="0" dirty="0"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989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2" userDrawn="1">
          <p15:clr>
            <a:srgbClr val="F26B43"/>
          </p15:clr>
        </p15:guide>
        <p15:guide id="2" pos="6000" userDrawn="1">
          <p15:clr>
            <a:srgbClr val="F26B43"/>
          </p15:clr>
        </p15:guide>
        <p15:guide id="3" orient="horz" pos="255" userDrawn="1">
          <p15:clr>
            <a:srgbClr val="F26B43"/>
          </p15:clr>
        </p15:guide>
        <p15:guide id="4" orient="horz" pos="9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452A5-59E9-7226-E350-F9152CAE3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56D27F-9F8E-8DC0-B294-2B2D227CB9D0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39923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Simulation som vejledningsværktøj</a:t>
            </a:r>
          </a:p>
          <a:p>
            <a:pPr algn="l"/>
            <a:r>
              <a:rPr lang="da-DK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T</a:t>
            </a:r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emamøde 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5852EB-A131-AD90-45BF-6FA57EE7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622" t="76767"/>
          <a:stretch/>
        </p:blipFill>
        <p:spPr>
          <a:xfrm>
            <a:off x="3901560" y="2812473"/>
            <a:ext cx="4563567" cy="332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74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FBE39-AFC2-18C2-4171-AC78D0BC5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69BA39B-4A09-BC13-FA7F-3E6D437A0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9" y="1983179"/>
            <a:ext cx="9422382" cy="264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74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1FE0-A539-894D-834D-55BED2B92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D405CC-4F68-38D4-0B09-BF036832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3"/>
            <a:ext cx="10959810" cy="1184875"/>
          </a:xfrm>
        </p:spPr>
        <p:txBody>
          <a:bodyPr anchor="t">
            <a:normAutofit/>
          </a:bodyPr>
          <a:lstStyle/>
          <a:p>
            <a:pPr lvl="0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Program for temamøde 2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AF7D19B-77CF-6238-A120-B827745A2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8895" y="2589782"/>
            <a:ext cx="4995332" cy="299980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0AFC12A-A15B-A7F5-7E91-2A5160F6C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35239" y="5930900"/>
            <a:ext cx="597825" cy="3778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A143C60-50F7-B5C0-5BD6-AF55893353D4}"/>
              </a:ext>
            </a:extLst>
          </p:cNvPr>
          <p:cNvSpPr txBox="1"/>
          <p:nvPr/>
        </p:nvSpPr>
        <p:spPr>
          <a:xfrm>
            <a:off x="-520148" y="2398644"/>
            <a:ext cx="9369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28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a-DK" sz="28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30ABE2E-E0A3-FC55-E71B-9DE40B95827A}"/>
              </a:ext>
            </a:extLst>
          </p:cNvPr>
          <p:cNvSpPr txBox="1"/>
          <p:nvPr/>
        </p:nvSpPr>
        <p:spPr>
          <a:xfrm>
            <a:off x="415925" y="1449388"/>
            <a:ext cx="79833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Opsamling på læring fra træningsvejledning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Introduktion af planlægningsværktøjet femkanten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Introduktion af metoden praksisnære minisimulationer</a:t>
            </a:r>
          </a:p>
          <a:p>
            <a:pPr lvl="0"/>
            <a:endParaRPr lang="da-DK" sz="1600" dirty="0">
              <a:latin typeface="Source Sans Pro"/>
              <a:ea typeface="Source Sans Pro"/>
            </a:endParaRPr>
          </a:p>
          <a:p>
            <a:pPr>
              <a:buNone/>
            </a:pPr>
            <a:r>
              <a:rPr lang="da-DK" sz="1600" dirty="0">
                <a:latin typeface="Source Sans Pro"/>
                <a:ea typeface="Source Sans Pro"/>
              </a:rPr>
              <a:t> </a:t>
            </a:r>
          </a:p>
          <a:p>
            <a:pPr>
              <a:buNone/>
            </a:pPr>
            <a:r>
              <a:rPr lang="da-DK" sz="1600" dirty="0">
                <a:latin typeface="Source Sans Pro"/>
                <a:ea typeface="Source Sans Pro"/>
              </a:rPr>
              <a:t>Vi arbejder i dag med en simulationsmetode, der med små praksisnære minisimulationer kan understøtte elevernes arbejde med de små daglige rutiner hos borgerne/patienterne.</a:t>
            </a:r>
          </a:p>
          <a:p>
            <a:pPr>
              <a:buNone/>
            </a:pPr>
            <a:endParaRPr lang="da-DK" sz="1600" dirty="0">
              <a:latin typeface="Source Sans Pro"/>
              <a:ea typeface="Source Sans Pro"/>
            </a:endParaRPr>
          </a:p>
          <a:p>
            <a:pPr>
              <a:buNone/>
            </a:pPr>
            <a:r>
              <a:rPr lang="da-DK" sz="1600" dirty="0">
                <a:latin typeface="Source Sans Pro"/>
                <a:ea typeface="Source Sans Pro"/>
              </a:rPr>
              <a:t>Metoden har et lidt højere tempo i skiftene og understøtter, at eleverne kan nå flere forskellige roller i løbet af en vejledningstime.</a:t>
            </a:r>
          </a:p>
        </p:txBody>
      </p:sp>
    </p:spTree>
    <p:extLst>
      <p:ext uri="{BB962C8B-B14F-4D97-AF65-F5344CB8AC3E}">
        <p14:creationId xmlns:p14="http://schemas.microsoft.com/office/powerpoint/2010/main" val="157680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5A64EF9A-DCFD-6479-144A-0A92F91B2E86}"/>
              </a:ext>
            </a:extLst>
          </p:cNvPr>
          <p:cNvSpPr txBox="1"/>
          <p:nvPr/>
        </p:nvSpPr>
        <p:spPr>
          <a:xfrm>
            <a:off x="871206" y="-492651"/>
            <a:ext cx="27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Indsæt Erfaringsinterview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13E1FAE-4C4D-CC3D-A84A-842FC81C1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70" y="237506"/>
            <a:ext cx="4421607" cy="58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4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1AD6CB3-864E-7143-9650-A46B9AE228C6}"/>
              </a:ext>
            </a:extLst>
          </p:cNvPr>
          <p:cNvSpPr txBox="1"/>
          <p:nvPr/>
        </p:nvSpPr>
        <p:spPr>
          <a:xfrm>
            <a:off x="584998" y="2424050"/>
            <a:ext cx="4161627" cy="32060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>
              <a:spcAft>
                <a:spcPts val="488"/>
              </a:spcAft>
              <a:buFont typeface="Arial" panose="020B0604020202020204" pitchFamily="34" charset="0"/>
            </a:pPr>
            <a:endParaRPr lang="da-DK" sz="1950" b="1" dirty="0">
              <a:solidFill>
                <a:srgbClr val="000C2E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F3FE04-E0B0-AB96-7B00-119BA38DA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23861"/>
            <a:ext cx="9074151" cy="1141524"/>
          </a:xfrm>
        </p:spPr>
        <p:txBody>
          <a:bodyPr anchor="t"/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Planlægningsredskabet ‘femkanten’</a:t>
            </a:r>
            <a:endParaRPr lang="en-US" sz="4000" b="1" dirty="0">
              <a:solidFill>
                <a:srgbClr val="28AB5C"/>
              </a:solidFill>
              <a:latin typeface="Ovink" pitchFamily="2" charset="77"/>
              <a:cs typeface="Calibri Light" panose="020F03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DF78A6-DD5A-9F2B-CA7B-737070E400F3}"/>
              </a:ext>
            </a:extLst>
          </p:cNvPr>
          <p:cNvGrpSpPr/>
          <p:nvPr/>
        </p:nvGrpSpPr>
        <p:grpSpPr>
          <a:xfrm>
            <a:off x="1954412" y="2060992"/>
            <a:ext cx="5997176" cy="3664701"/>
            <a:chOff x="293687" y="2060992"/>
            <a:chExt cx="5997176" cy="3664701"/>
          </a:xfrm>
        </p:grpSpPr>
        <p:sp>
          <p:nvSpPr>
            <p:cNvPr id="10" name="Tekstfelt 4">
              <a:extLst>
                <a:ext uri="{FF2B5EF4-FFF2-40B4-BE49-F238E27FC236}">
                  <a16:creationId xmlns:a16="http://schemas.microsoft.com/office/drawing/2014/main" id="{8D54A962-1BDF-7CC8-A189-03747434F3D3}"/>
                </a:ext>
              </a:extLst>
            </p:cNvPr>
            <p:cNvSpPr txBox="1"/>
            <p:nvPr/>
          </p:nvSpPr>
          <p:spPr>
            <a:xfrm>
              <a:off x="4928788" y="3462966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9C8491F-E974-4399-18A5-F792A4509A70}"/>
                </a:ext>
              </a:extLst>
            </p:cNvPr>
            <p:cNvGrpSpPr/>
            <p:nvPr/>
          </p:nvGrpSpPr>
          <p:grpSpPr>
            <a:xfrm>
              <a:off x="293687" y="2060992"/>
              <a:ext cx="5402608" cy="3664701"/>
              <a:chOff x="293687" y="2192473"/>
              <a:chExt cx="5402608" cy="3664701"/>
            </a:xfrm>
          </p:grpSpPr>
          <p:sp>
            <p:nvSpPr>
              <p:cNvPr id="12" name="Tekstfelt 1">
                <a:extLst>
                  <a:ext uri="{FF2B5EF4-FFF2-40B4-BE49-F238E27FC236}">
                    <a16:creationId xmlns:a16="http://schemas.microsoft.com/office/drawing/2014/main" id="{90003CA4-7551-0A77-05B7-56D7EB277774}"/>
                  </a:ext>
                </a:extLst>
              </p:cNvPr>
              <p:cNvSpPr txBox="1"/>
              <p:nvPr/>
            </p:nvSpPr>
            <p:spPr>
              <a:xfrm>
                <a:off x="1143798" y="2424050"/>
                <a:ext cx="4161627" cy="320601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/>
              <a:p>
                <a:pPr>
                  <a:spcAft>
                    <a:spcPts val="488"/>
                  </a:spcAft>
                  <a:buFont typeface="Arial" panose="020B0604020202020204" pitchFamily="34" charset="0"/>
                </a:pPr>
                <a:endParaRPr lang="da-DK" sz="1950" dirty="0">
                  <a:solidFill>
                    <a:srgbClr val="000C2E"/>
                  </a:solidFill>
                  <a:latin typeface="Ovink" pitchFamily="2" charset="77"/>
                </a:endParaRPr>
              </a:p>
            </p:txBody>
          </p:sp>
          <p:sp>
            <p:nvSpPr>
              <p:cNvPr id="13" name="Tekstfelt 4">
                <a:extLst>
                  <a:ext uri="{FF2B5EF4-FFF2-40B4-BE49-F238E27FC236}">
                    <a16:creationId xmlns:a16="http://schemas.microsoft.com/office/drawing/2014/main" id="{2100DE35-5806-41F0-3317-B8D0F863C706}"/>
                  </a:ext>
                </a:extLst>
              </p:cNvPr>
              <p:cNvSpPr txBox="1"/>
              <p:nvPr/>
            </p:nvSpPr>
            <p:spPr>
              <a:xfrm>
                <a:off x="2611237" y="2192473"/>
                <a:ext cx="136207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RAMMER</a:t>
                </a:r>
              </a:p>
            </p:txBody>
          </p:sp>
          <p:sp>
            <p:nvSpPr>
              <p:cNvPr id="14" name="Tekstfelt 4">
                <a:extLst>
                  <a:ext uri="{FF2B5EF4-FFF2-40B4-BE49-F238E27FC236}">
                    <a16:creationId xmlns:a16="http://schemas.microsoft.com/office/drawing/2014/main" id="{59137A00-1045-109F-9E05-1B9D16445BBE}"/>
                  </a:ext>
                </a:extLst>
              </p:cNvPr>
              <p:cNvSpPr txBox="1"/>
              <p:nvPr/>
            </p:nvSpPr>
            <p:spPr>
              <a:xfrm>
                <a:off x="293687" y="3462966"/>
                <a:ext cx="136207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OPFØLGNING</a:t>
                </a:r>
              </a:p>
            </p:txBody>
          </p:sp>
          <p:sp>
            <p:nvSpPr>
              <p:cNvPr id="15" name="Tekstfelt 4">
                <a:extLst>
                  <a:ext uri="{FF2B5EF4-FFF2-40B4-BE49-F238E27FC236}">
                    <a16:creationId xmlns:a16="http://schemas.microsoft.com/office/drawing/2014/main" id="{93A5289B-A11D-37A0-F921-9E1BECB406BE}"/>
                  </a:ext>
                </a:extLst>
              </p:cNvPr>
              <p:cNvSpPr txBox="1"/>
              <p:nvPr/>
            </p:nvSpPr>
            <p:spPr>
              <a:xfrm>
                <a:off x="4334220" y="5549397"/>
                <a:ext cx="136207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INDHOLD</a:t>
                </a:r>
              </a:p>
            </p:txBody>
          </p:sp>
          <p:sp>
            <p:nvSpPr>
              <p:cNvPr id="16" name="Tekstfelt 4">
                <a:extLst>
                  <a:ext uri="{FF2B5EF4-FFF2-40B4-BE49-F238E27FC236}">
                    <a16:creationId xmlns:a16="http://schemas.microsoft.com/office/drawing/2014/main" id="{6B74D4B4-4C3C-D9A0-0209-F335E3A943EC}"/>
                  </a:ext>
                </a:extLst>
              </p:cNvPr>
              <p:cNvSpPr txBox="1"/>
              <p:nvPr/>
            </p:nvSpPr>
            <p:spPr>
              <a:xfrm>
                <a:off x="1107487" y="5549397"/>
                <a:ext cx="11404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METODER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88ACCC3-F375-30BA-73E0-E5EFAE40D0F0}"/>
                  </a:ext>
                </a:extLst>
              </p:cNvPr>
              <p:cNvSpPr/>
              <p:nvPr/>
            </p:nvSpPr>
            <p:spPr>
              <a:xfrm>
                <a:off x="3173208" y="2508097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CD9D8BD-BF56-8B33-A8A0-58258A3A8A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2036" y="2851247"/>
                <a:ext cx="781243" cy="2413480"/>
              </a:xfrm>
              <a:prstGeom prst="line">
                <a:avLst/>
              </a:prstGeom>
              <a:ln cap="rnd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9F8F70B-4EE3-B79C-C826-56C8F12E09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1271" y="2851247"/>
                <a:ext cx="783340" cy="2413480"/>
              </a:xfrm>
              <a:prstGeom prst="line">
                <a:avLst/>
              </a:prstGeom>
              <a:ln cap="rnd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5870E61-77A8-7840-B18E-6B90065CE70E}"/>
                  </a:ext>
                </a:extLst>
              </p:cNvPr>
              <p:cNvCxnSpPr/>
              <p:nvPr/>
            </p:nvCxnSpPr>
            <p:spPr>
              <a:xfrm>
                <a:off x="2045855" y="3752271"/>
                <a:ext cx="24984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9BB1ECB-055F-3184-2957-8FF753161A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6510" y="3969326"/>
                <a:ext cx="438726" cy="12954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835E303-D72A-F08F-53A6-B4614035E7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3834" y="3969326"/>
                <a:ext cx="418725" cy="13097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446EDC02-359E-1B3D-5CCA-12E7E4990A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79504" y="2768599"/>
                <a:ext cx="1132861" cy="8482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20A3082-983A-1D4E-F77F-D0DCFDB076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74805" y="2768599"/>
                <a:ext cx="1116771" cy="8482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D844174-8E2D-DA96-614B-AB022A36B6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72326" y="3887689"/>
                <a:ext cx="2020353" cy="14740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928397E-E0C4-7C33-D42B-7C60F62FC9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1237" y="5502561"/>
                <a:ext cx="1362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91B8327-F73C-9D08-3D47-239BFCC9A515}"/>
                  </a:ext>
                </a:extLst>
              </p:cNvPr>
              <p:cNvSpPr/>
              <p:nvPr/>
            </p:nvSpPr>
            <p:spPr>
              <a:xfrm>
                <a:off x="1667680" y="3634934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046E909-B8FD-D4B8-1749-7A1EFEB0A173}"/>
                  </a:ext>
                </a:extLst>
              </p:cNvPr>
              <p:cNvSpPr/>
              <p:nvPr/>
            </p:nvSpPr>
            <p:spPr>
              <a:xfrm>
                <a:off x="4669499" y="3634934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FF64588B-06E9-3510-0CF7-507ADB0EA7E8}"/>
                  </a:ext>
                </a:extLst>
              </p:cNvPr>
              <p:cNvSpPr/>
              <p:nvPr/>
            </p:nvSpPr>
            <p:spPr>
              <a:xfrm>
                <a:off x="4101463" y="5385225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E061941-9771-9F4F-9546-6B7F0369F4A6}"/>
                  </a:ext>
                </a:extLst>
              </p:cNvPr>
              <p:cNvSpPr/>
              <p:nvPr/>
            </p:nvSpPr>
            <p:spPr>
              <a:xfrm>
                <a:off x="2244954" y="5385225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E865B3A-844C-A672-545F-5E9287B536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1871" y="3887689"/>
                <a:ext cx="2024873" cy="1467588"/>
              </a:xfrm>
              <a:prstGeom prst="line">
                <a:avLst/>
              </a:prstGeom>
              <a:ln cap="rnd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3759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C380A-61CD-4CAB-823B-E14441AC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3"/>
            <a:ext cx="9210074" cy="1404325"/>
          </a:xfrm>
        </p:spPr>
        <p:txBody>
          <a:bodyPr anchor="t"/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Indhold: Hvad skal vejledningen indeholde?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3637F8-FF8E-40A6-8E6C-7D5FB3FC0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5" y="1890775"/>
            <a:ext cx="4339005" cy="2946807"/>
          </a:xfrm>
        </p:spPr>
        <p:txBody>
          <a:bodyPr>
            <a:norm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Hvad er målet for vejledningen og for simulationen?</a:t>
            </a:r>
          </a:p>
          <a:p>
            <a:r>
              <a:rPr lang="da-DK" sz="1600" dirty="0">
                <a:latin typeface="Source Sans Pro"/>
                <a:ea typeface="Source Sans Pro"/>
              </a:rPr>
              <a:t>Hvor mange elever deltager – og hvem er de?</a:t>
            </a:r>
          </a:p>
          <a:p>
            <a:r>
              <a:rPr lang="da-DK" sz="1600" dirty="0">
                <a:latin typeface="Source Sans Pro"/>
                <a:ea typeface="Source Sans Pro"/>
              </a:rPr>
              <a:t>Hvilke(n) metode(r) vil vi bruge?</a:t>
            </a:r>
          </a:p>
          <a:p>
            <a:r>
              <a:rPr lang="da-DK" sz="1600" dirty="0">
                <a:latin typeface="Source Sans Pro"/>
                <a:ea typeface="Source Sans Pro"/>
              </a:rPr>
              <a:t>Hvilken viden skal eleverne have om simulationen på forhånd?</a:t>
            </a:r>
          </a:p>
          <a:p>
            <a:r>
              <a:rPr lang="da-DK" sz="1600" dirty="0">
                <a:latin typeface="Source Sans Pro"/>
                <a:ea typeface="Source Sans Pro"/>
              </a:rPr>
              <a:t>Hvilke forventninger er der til eleverne?</a:t>
            </a:r>
          </a:p>
          <a:p>
            <a:pPr marL="0" indent="0">
              <a:buNone/>
            </a:pPr>
            <a:endParaRPr lang="da-DK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3BB64C-23A9-66C8-4C1D-42A7D4460E58}"/>
              </a:ext>
            </a:extLst>
          </p:cNvPr>
          <p:cNvGrpSpPr/>
          <p:nvPr/>
        </p:nvGrpSpPr>
        <p:grpSpPr>
          <a:xfrm>
            <a:off x="4271962" y="1959396"/>
            <a:ext cx="5997176" cy="3713129"/>
            <a:chOff x="4271962" y="1959396"/>
            <a:chExt cx="5997176" cy="3713129"/>
          </a:xfrm>
        </p:grpSpPr>
        <p:sp>
          <p:nvSpPr>
            <p:cNvPr id="6" name="Tekstfelt 4">
              <a:extLst>
                <a:ext uri="{FF2B5EF4-FFF2-40B4-BE49-F238E27FC236}">
                  <a16:creationId xmlns:a16="http://schemas.microsoft.com/office/drawing/2014/main" id="{82382E51-921D-1AEA-9401-CCDECC4849EC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9" name="Tekstfelt 1">
              <a:extLst>
                <a:ext uri="{FF2B5EF4-FFF2-40B4-BE49-F238E27FC236}">
                  <a16:creationId xmlns:a16="http://schemas.microsoft.com/office/drawing/2014/main" id="{98C8C22F-EF37-D94D-DE4E-9C385E43C037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0" name="Tekstfelt 4">
              <a:extLst>
                <a:ext uri="{FF2B5EF4-FFF2-40B4-BE49-F238E27FC236}">
                  <a16:creationId xmlns:a16="http://schemas.microsoft.com/office/drawing/2014/main" id="{412DD542-AB7A-2C30-030F-563904BB11D4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BC3660AD-11CF-50EF-AA50-F7D041A5B273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CC9968BF-AF74-4CDA-DC9F-748FB18E9259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4CDDE519-8CCD-1D4D-167F-8030C48BC097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0CB698-4A8F-D035-E33F-1BD588A4B348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366719-2FEF-0B61-0C69-D2E247845179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DB6427-1F80-123B-0067-5764213ECA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BCECC45-F36D-05AB-7612-E2DE0937B720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6F38175-D418-5972-D0E0-9B6051ABF79D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B06C56B-78D1-D3D1-A7B5-EF6D5CF71F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D7B52A-AFA4-117A-5D4D-D16E8448C2C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FD17DC0-29BF-9123-C965-F871736C1E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41A956E-C8D8-C6F4-3B47-EB4BB6B4A7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0C4739-CBA8-DF8D-6683-3B77412874B6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58E0309-A717-9992-765B-7463A555B375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D9D8948-888C-2881-A4FD-AFDC341CDC78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BB8A2D6-6B86-730A-0D60-10CF70AB5FAD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803FA1D-701B-7A36-4E05-F0D701D6891C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11E3FFB-BC4C-77B4-198F-BED3E75198DB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651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F2A16-C453-F742-962F-B1A7A106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4"/>
            <a:ext cx="8905076" cy="1292948"/>
          </a:xfrm>
        </p:spPr>
        <p:txBody>
          <a:bodyPr anchor="t"/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Roller: Vejledernes roller i vejledningen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ADC7C-FE93-5D42-93C1-5900AEC93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5" y="2190973"/>
            <a:ext cx="4795809" cy="2712801"/>
          </a:xfrm>
        </p:spPr>
        <p:txBody>
          <a:bodyPr>
            <a:normAutofit/>
          </a:bodyPr>
          <a:lstStyle/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forbereder eleverne på, hvilke opgaver de har under vejledningen/simulationen?</a:t>
            </a:r>
          </a:p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indleder og siger velkommen?</a:t>
            </a:r>
          </a:p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styrer tiden?</a:t>
            </a:r>
          </a:p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styrer ordet?</a:t>
            </a:r>
          </a:p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lytter, og hvem stiller uddybende spørgsmål?</a:t>
            </a:r>
          </a:p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gi’r feedback til eleverne?</a:t>
            </a:r>
          </a:p>
          <a:p>
            <a:pPr marL="278606" lvl="3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Andet?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806237-3054-FD69-CECD-65B38D2A13CE}"/>
              </a:ext>
            </a:extLst>
          </p:cNvPr>
          <p:cNvGrpSpPr/>
          <p:nvPr/>
        </p:nvGrpSpPr>
        <p:grpSpPr>
          <a:xfrm>
            <a:off x="4271962" y="1959396"/>
            <a:ext cx="5997176" cy="3651573"/>
            <a:chOff x="4271962" y="1959396"/>
            <a:chExt cx="5997176" cy="3651573"/>
          </a:xfrm>
        </p:grpSpPr>
        <p:sp>
          <p:nvSpPr>
            <p:cNvPr id="7" name="Tekstfelt 4">
              <a:extLst>
                <a:ext uri="{FF2B5EF4-FFF2-40B4-BE49-F238E27FC236}">
                  <a16:creationId xmlns:a16="http://schemas.microsoft.com/office/drawing/2014/main" id="{94B768E4-4794-A64C-8370-749A27ABC787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10" name="Tekstfelt 1">
              <a:extLst>
                <a:ext uri="{FF2B5EF4-FFF2-40B4-BE49-F238E27FC236}">
                  <a16:creationId xmlns:a16="http://schemas.microsoft.com/office/drawing/2014/main" id="{F5874AB4-A145-E054-0663-674748F9492F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60B6152E-05FC-E59B-F91E-723479670F72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B3A42364-C15D-622B-E325-ECA1CA230DF3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50366679-45C4-518F-21B2-E62DB8B3F76E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4" name="Tekstfelt 4">
              <a:extLst>
                <a:ext uri="{FF2B5EF4-FFF2-40B4-BE49-F238E27FC236}">
                  <a16:creationId xmlns:a16="http://schemas.microsoft.com/office/drawing/2014/main" id="{E0B28691-3424-1F6E-FCA3-26B67AB88F48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0C9483A-9589-E733-55FC-C922DF9AC196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A1363A4-659D-393F-E5E8-45C638D620A1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BF038C9-7FD6-E26D-8AAB-650E688CAD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039DAA8-E5AE-58CD-6B65-3DDBB39A970E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FE2910E-035D-C113-704E-402ECEACB7D8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17D9BD5-4C8B-5AE5-0A27-EC0D96AD31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21547CB-91F7-B281-88BF-7DDD369122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B4E297-B2FD-4F7B-E319-F98579C2A8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50841CB-392E-A513-4D82-14C081F107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A2A3424-3561-CCFC-956D-1FA8A90136E3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F077F28-7F70-3B99-1C2A-303BE30226A1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76449D0-1181-D7C4-6D1E-F72AE76AAC5D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73EB35E-E82D-D42B-8E36-1C648866D2C5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EC4A20F-D4B2-34C6-A45A-089EECD74938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F61FEB2-7291-0B79-C9B6-AC7F4B84EEC9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16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F2A16-C453-F742-962F-B1A7A106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3"/>
            <a:ext cx="8905075" cy="1173788"/>
          </a:xfrm>
        </p:spPr>
        <p:txBody>
          <a:bodyPr anchor="t">
            <a:norm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Rammer: Forberede rammerne for vejledningen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ADC7C-FE93-5D42-93C1-5900AEC93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5" y="1959396"/>
            <a:ext cx="4963875" cy="3823519"/>
          </a:xfrm>
        </p:spPr>
        <p:txBody>
          <a:bodyPr>
            <a:noAutofit/>
          </a:bodyPr>
          <a:lstStyle/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Fælles aftaler for hele huset? Eller aftaler afdelingsvis? Hvad passer til jer?</a:t>
            </a:r>
          </a:p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Tid og varighed?</a:t>
            </a:r>
          </a:p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Sted – skal I booke et lokale? </a:t>
            </a:r>
          </a:p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Klargøring af lokalet– evt. et skilt på døren</a:t>
            </a:r>
          </a:p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Forplejning?</a:t>
            </a:r>
          </a:p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Materialer – hvem medbringer hvad?</a:t>
            </a:r>
          </a:p>
          <a:p>
            <a:pPr marL="285750" lvl="3" indent="-285750"/>
            <a:r>
              <a:rPr lang="da-DK" sz="1600" dirty="0">
                <a:latin typeface="Source Sans Pro"/>
                <a:ea typeface="Source Sans Pro"/>
              </a:rPr>
              <a:t>Aftale om at slukke arbejdsmobiler?</a:t>
            </a:r>
          </a:p>
          <a:p>
            <a:pPr lvl="3">
              <a:buNone/>
            </a:pPr>
            <a:endParaRPr lang="da-DK" sz="1950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2AA7EEC-FAD5-1F4A-8E78-28FE204E1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0128" y="895078"/>
            <a:ext cx="320873" cy="146250"/>
          </a:xfrm>
        </p:spPr>
        <p:txBody>
          <a:bodyPr anchor="b">
            <a:normAutofit fontScale="32500" lnSpcReduction="20000"/>
          </a:bodyPr>
          <a:lstStyle/>
          <a:p>
            <a:pPr>
              <a:spcAft>
                <a:spcPts val="488"/>
              </a:spcAft>
            </a:pPr>
            <a:fld id="{859873C9-BF5D-4A9A-BB31-45BBB7BABAF7}" type="slidenum">
              <a:rPr lang="da-DK" noProof="0" smtClean="0"/>
              <a:pPr>
                <a:spcAft>
                  <a:spcPts val="488"/>
                </a:spcAft>
              </a:pPr>
              <a:t>8</a:t>
            </a:fld>
            <a:endParaRPr lang="da-DK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4642567-2F80-ACE4-6880-C3D63185524F}"/>
              </a:ext>
            </a:extLst>
          </p:cNvPr>
          <p:cNvGrpSpPr/>
          <p:nvPr/>
        </p:nvGrpSpPr>
        <p:grpSpPr>
          <a:xfrm>
            <a:off x="4271962" y="1959396"/>
            <a:ext cx="6048243" cy="3651573"/>
            <a:chOff x="4271962" y="1959396"/>
            <a:chExt cx="6048243" cy="3651573"/>
          </a:xfrm>
        </p:grpSpPr>
        <p:sp>
          <p:nvSpPr>
            <p:cNvPr id="8" name="Tekstfelt 1">
              <a:extLst>
                <a:ext uri="{FF2B5EF4-FFF2-40B4-BE49-F238E27FC236}">
                  <a16:creationId xmlns:a16="http://schemas.microsoft.com/office/drawing/2014/main" id="{935262B4-9725-E2AE-9226-0DABA69A56A7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0" name="Tekstfelt 4">
              <a:extLst>
                <a:ext uri="{FF2B5EF4-FFF2-40B4-BE49-F238E27FC236}">
                  <a16:creationId xmlns:a16="http://schemas.microsoft.com/office/drawing/2014/main" id="{00813D0D-E54C-5143-F2CC-4C62739047C7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32B881D4-6F9E-1D77-E27D-EB55CD257693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9D4550BD-6012-9C1A-A8CC-B16085142D12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4" name="Tekstfelt 4">
              <a:extLst>
                <a:ext uri="{FF2B5EF4-FFF2-40B4-BE49-F238E27FC236}">
                  <a16:creationId xmlns:a16="http://schemas.microsoft.com/office/drawing/2014/main" id="{5124A80B-9D80-86ED-DA98-8D7E46CB7DAF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81EE460-3DC2-01DC-0384-7FA79F48D700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F28E8D3-F56C-B6C6-C016-20846E971E7A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F4DF11A-3E58-93F6-680C-F239497D64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BF83E12-5F0C-4D08-3EF8-96F1A2924587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74B49F-946E-2C60-E1CD-2CB1C66A96BE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23FB4E7-3B6E-B3FD-8AEC-2F99BCB35F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6FB8111-816A-B66F-9121-EEC7799F16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499EC93-5500-6F26-66A0-4051A4FDE9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610B78-E2E3-3FF6-9B0C-1C16EC2764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2A28D94-E5D5-20A7-2DBC-D35B101F5E23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F7352EA-9144-5E3D-CA84-EA2EF3273244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EDD4141-EB5E-7406-9B23-E4E883BCB7C1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8C8F95E-0D1B-E966-9C93-DE6AC648449B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1115D6C-AE33-D448-02B5-9EB5ED40CB3C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72F962D-F121-6222-F089-09256450A050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kstfelt 4">
              <a:extLst>
                <a:ext uri="{FF2B5EF4-FFF2-40B4-BE49-F238E27FC236}">
                  <a16:creationId xmlns:a16="http://schemas.microsoft.com/office/drawing/2014/main" id="{DE445CCB-4961-2360-BB21-260B1BDBCA0F}"/>
                </a:ext>
              </a:extLst>
            </p:cNvPr>
            <p:cNvSpPr txBox="1"/>
            <p:nvPr/>
          </p:nvSpPr>
          <p:spPr>
            <a:xfrm>
              <a:off x="8958130" y="346296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11448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F2A16-C453-F742-962F-B1A7A106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3"/>
            <a:ext cx="8905076" cy="1086382"/>
          </a:xfrm>
        </p:spPr>
        <p:txBody>
          <a:bodyPr anchor="t">
            <a:normAutofit fontScale="90000"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Metode: Vælge, hvordan vejledningen skal foregå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ADC7C-FE93-5D42-93C1-5900AEC93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834554"/>
            <a:ext cx="4399376" cy="3724998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Fx:</a:t>
            </a:r>
          </a:p>
          <a:p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Simulation med metoden ‘Lytteører’ </a:t>
            </a:r>
          </a:p>
          <a:p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Praksisnære minisimulationer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Metoderne sikrer, at alle eleverne deltager aktivt i vejledningen.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2AA7EEC-FAD5-1F4A-8E78-28FE204E1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0128" y="895078"/>
            <a:ext cx="320873" cy="146250"/>
          </a:xfrm>
        </p:spPr>
        <p:txBody>
          <a:bodyPr anchor="b">
            <a:normAutofit fontScale="32500" lnSpcReduction="20000"/>
          </a:bodyPr>
          <a:lstStyle/>
          <a:p>
            <a:pPr>
              <a:spcAft>
                <a:spcPts val="488"/>
              </a:spcAft>
            </a:pPr>
            <a:fld id="{859873C9-BF5D-4A9A-BB31-45BBB7BABAF7}" type="slidenum">
              <a:rPr lang="da-DK" noProof="0" smtClean="0"/>
              <a:pPr>
                <a:spcAft>
                  <a:spcPts val="488"/>
                </a:spcAft>
              </a:pPr>
              <a:t>9</a:t>
            </a:fld>
            <a:endParaRPr lang="da-DK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E134F7-A4D0-D6E4-AC90-677AC2083A87}"/>
              </a:ext>
            </a:extLst>
          </p:cNvPr>
          <p:cNvGrpSpPr/>
          <p:nvPr/>
        </p:nvGrpSpPr>
        <p:grpSpPr>
          <a:xfrm>
            <a:off x="4271962" y="1959396"/>
            <a:ext cx="5997176" cy="3664701"/>
            <a:chOff x="4271962" y="1959396"/>
            <a:chExt cx="5997176" cy="3664701"/>
          </a:xfrm>
        </p:grpSpPr>
        <p:sp>
          <p:nvSpPr>
            <p:cNvPr id="6" name="Tekstfelt 4">
              <a:extLst>
                <a:ext uri="{FF2B5EF4-FFF2-40B4-BE49-F238E27FC236}">
                  <a16:creationId xmlns:a16="http://schemas.microsoft.com/office/drawing/2014/main" id="{E39C3088-271D-96F6-C965-F4C421CE3A61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10" name="Tekstfelt 1">
              <a:extLst>
                <a:ext uri="{FF2B5EF4-FFF2-40B4-BE49-F238E27FC236}">
                  <a16:creationId xmlns:a16="http://schemas.microsoft.com/office/drawing/2014/main" id="{64B421C6-0D6D-CD1C-67DC-342CF50E18DB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D6B2DB87-A71D-DAB7-342B-61B883A8082B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09B16993-0F96-D61B-ACC5-376AD5BB6FF0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D61EFDC9-38EB-8B2E-0EB3-B999D4B051EE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4" name="Tekstfelt 4">
              <a:extLst>
                <a:ext uri="{FF2B5EF4-FFF2-40B4-BE49-F238E27FC236}">
                  <a16:creationId xmlns:a16="http://schemas.microsoft.com/office/drawing/2014/main" id="{158A63E1-513C-7FC6-6BF6-6960A286D296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E3C3B4-ED44-59CE-A428-74BEE5EFCD63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7F9502C-E439-9ED3-5C15-D6BEF877CD2E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920A7D-5DAB-3B73-5B9A-D097552A86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8CBCEAD-47DE-F8D4-F232-FE851C1EB1EA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C795A4F-ECD2-4DF9-1AA3-AFA5D1B1AC71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E30CB58-FE4F-A793-458A-382BFF7F3D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1047C4B-8C49-1756-05BF-38C92C07F3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BEA4462-146A-8FDE-6C04-F38C6CC933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82E71E-B222-1931-28A8-0BE482C2B9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14C1FAD-5972-C456-134C-D30AA97B72A3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934B84F-7452-1236-E668-D76CBC0DA0EC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33779C8-2C43-140B-0B8B-F3EFF202124D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50FEB0C-9C00-6864-B875-6E96A8088929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76621F4-F42A-EA82-00CD-32D46379F72E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8907605-86C5-F53A-CFCC-7273BB13BE8E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1504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1AD6CB3-864E-7143-9650-A46B9AE228C6}"/>
              </a:ext>
            </a:extLst>
          </p:cNvPr>
          <p:cNvSpPr txBox="1"/>
          <p:nvPr/>
        </p:nvSpPr>
        <p:spPr>
          <a:xfrm>
            <a:off x="415925" y="1834554"/>
            <a:ext cx="384411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Vejledernes evaluering af dagen:</a:t>
            </a:r>
          </a:p>
          <a:p>
            <a:pPr marL="603647" lvl="1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syntes eleverne om vejledningen med simulation?</a:t>
            </a:r>
          </a:p>
          <a:p>
            <a:pPr marL="603647" lvl="1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er det vigtigste, vi har gjort i dag?</a:t>
            </a:r>
          </a:p>
          <a:p>
            <a:pPr marL="603647" lvl="1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tænker eleverne selv er det næste, de skal lære?</a:t>
            </a:r>
          </a:p>
          <a:p>
            <a:pPr marL="603647" lvl="1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Er der noget vigtigt om enkeltelever eller noget andet vigtigt, vi skal have formidlet?</a:t>
            </a:r>
          </a:p>
          <a:p>
            <a:pPr marL="975122" lvl="2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Til enkelte elever</a:t>
            </a:r>
          </a:p>
          <a:p>
            <a:pPr marL="975122" lvl="2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Til vejlederkollegaer</a:t>
            </a:r>
          </a:p>
          <a:p>
            <a:pPr marL="975122" lvl="2" indent="-232172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Til uddannelsesansvarlig</a:t>
            </a:r>
          </a:p>
          <a:p>
            <a:pPr lvl="0"/>
            <a:endParaRPr lang="da-DK" sz="1600" dirty="0">
              <a:latin typeface="Source Sans Pro"/>
              <a:ea typeface="Source Sans Pro"/>
            </a:endParaRPr>
          </a:p>
          <a:p>
            <a:pPr lvl="0"/>
            <a:r>
              <a:rPr lang="da-DK" sz="1600" dirty="0">
                <a:latin typeface="Source Sans Pro"/>
                <a:ea typeface="Source Sans Pro"/>
              </a:rPr>
              <a:t>Tanker til næste vejledning</a:t>
            </a:r>
          </a:p>
          <a:p>
            <a:pPr marL="650081" lvl="1" indent="-278606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Hvad, hvem, hvor?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2E19AF6-23B6-F181-D4A9-67CAEF07B835}"/>
              </a:ext>
            </a:extLst>
          </p:cNvPr>
          <p:cNvSpPr/>
          <p:nvPr/>
        </p:nvSpPr>
        <p:spPr>
          <a:xfrm>
            <a:off x="449956" y="841756"/>
            <a:ext cx="2281170" cy="373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00" tIns="29250" rIns="58500" bIns="29250" rtlCol="0" anchor="ctr"/>
          <a:lstStyle/>
          <a:p>
            <a:pPr algn="ctr"/>
            <a:endParaRPr lang="da-DK" sz="1625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73136D0-5CB9-D9CA-C74C-F34029A30F2A}"/>
              </a:ext>
            </a:extLst>
          </p:cNvPr>
          <p:cNvSpPr txBox="1"/>
          <p:nvPr/>
        </p:nvSpPr>
        <p:spPr>
          <a:xfrm>
            <a:off x="415925" y="404813"/>
            <a:ext cx="78561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Calibri Light" panose="020F0302020204030204" pitchFamily="34" charset="0"/>
              </a:rPr>
              <a:t>Opfølgning – efter vejledning og simulation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65BF94-EA87-1F4E-6629-B5F9CEF06CE6}"/>
              </a:ext>
            </a:extLst>
          </p:cNvPr>
          <p:cNvGrpSpPr/>
          <p:nvPr/>
        </p:nvGrpSpPr>
        <p:grpSpPr>
          <a:xfrm>
            <a:off x="4271962" y="1959396"/>
            <a:ext cx="5997176" cy="3651573"/>
            <a:chOff x="4271962" y="1959396"/>
            <a:chExt cx="5997176" cy="3651573"/>
          </a:xfrm>
        </p:grpSpPr>
        <p:sp>
          <p:nvSpPr>
            <p:cNvPr id="8" name="Tekstfelt 4">
              <a:extLst>
                <a:ext uri="{FF2B5EF4-FFF2-40B4-BE49-F238E27FC236}">
                  <a16:creationId xmlns:a16="http://schemas.microsoft.com/office/drawing/2014/main" id="{F3782311-060A-897A-DA5E-F4D110A3DEE0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10" name="Tekstfelt 1">
              <a:extLst>
                <a:ext uri="{FF2B5EF4-FFF2-40B4-BE49-F238E27FC236}">
                  <a16:creationId xmlns:a16="http://schemas.microsoft.com/office/drawing/2014/main" id="{04146E6E-DDD7-0D63-FC97-38C16E288877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6FF2FCA9-F793-E969-D16E-7F2B0C7ADC8B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7A7CDB8E-07F3-A08C-D901-92DD6D43DCBA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4D1CB308-DD24-F0E2-8F06-A79AD411F529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4" name="Tekstfelt 4">
              <a:extLst>
                <a:ext uri="{FF2B5EF4-FFF2-40B4-BE49-F238E27FC236}">
                  <a16:creationId xmlns:a16="http://schemas.microsoft.com/office/drawing/2014/main" id="{69AAFE0D-889C-9545-04E0-F3AABDDAA98B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188E3A7-43ED-7589-C617-00A956CD1C93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F279E7-A251-CD39-5E65-F2054894F2A9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8318637-72CB-CBC4-4CB2-A55C57C9E9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42EF264-B603-9696-9423-335AE7094704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E1B065-8749-E4BC-9309-6F37FF282AAC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22AA1F1-4479-AEAE-26DC-535FF3277E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38885D0-6ECA-B5E8-B4C6-EC502EB422B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2128F0C-A230-A70B-BF4B-4FBE6DF55A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1C29A18-1CB1-DF70-2584-85E5F4055E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104AC5A-20A7-87C6-51D6-F85DCB619058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E8C18A7-C82B-81AD-2ACE-7814AA30E9DF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7FC1036-5B2C-00D6-3114-A1F841194C9E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EB1FA2E-8EF3-9BD3-6342-1AB0F5F8DE85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74137F3-13D2-56DE-0A87-601322E8D77E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5233CF0-02E3-B57A-074A-3FB7024AFBA2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8742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8434B6DF-54B9-AC3D-78D9-A01CE146C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4"/>
            <a:ext cx="9109075" cy="805422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Praksisnære minisimulationer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2D010C7-4612-1169-9B80-960E5A38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35239" y="5930900"/>
            <a:ext cx="597825" cy="377825"/>
          </a:xfrm>
        </p:spPr>
        <p:txBody>
          <a:bodyPr vert="horz" lIns="0" tIns="0" rIns="0" bIns="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7982431-3267-8D00-C288-DCEC04750EA8}"/>
              </a:ext>
            </a:extLst>
          </p:cNvPr>
          <p:cNvSpPr txBox="1"/>
          <p:nvPr/>
        </p:nvSpPr>
        <p:spPr>
          <a:xfrm>
            <a:off x="415925" y="1449388"/>
            <a:ext cx="8644948" cy="46667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1600" noProof="1">
                <a:latin typeface="Source Sans Pro"/>
                <a:ea typeface="Source Sans Pro"/>
              </a:rPr>
              <a:t>Metoden tager sit udgangspunkt i, at en lille gruppe elever løser små praksisopgaver.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1600" noProof="1">
                <a:latin typeface="Source Sans Pro"/>
                <a:ea typeface="Source Sans Pro"/>
              </a:rPr>
              <a:t>Hver runde – med simulation og tilbagemelding fra observatører og vejledere - varer ca. 25 min. Man kan derfor nå to minisimultationer på en times vejledning.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1600" noProof="1">
                <a:latin typeface="Source Sans Pro"/>
                <a:ea typeface="Source Sans Pro"/>
              </a:rPr>
              <a:t>Praksisopgaven starter, når eleven træder ind ad døren hos borgeren. Den slutter, når opgaven er afsluttet.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1600" noProof="1">
                <a:latin typeface="Source Sans Pro"/>
                <a:ea typeface="Source Sans Pro"/>
              </a:rPr>
              <a:t>Opgaven indebærer alle aspekter af opgaveløsningen, fx den praktiske hjælp, kommunikationen med borgeren og ergonomi/arbejdsstillinger.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endParaRPr lang="da-DK" sz="1600" noProof="1">
              <a:latin typeface="Source Sans Pro"/>
              <a:ea typeface="Source Sans Pro"/>
            </a:endParaRP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1600" b="1" noProof="1">
                <a:latin typeface="Ovink" pitchFamily="2" charset="77"/>
              </a:rPr>
              <a:t>EKSEMPLER PÅ PRAKSISNÆRE HVERDAGSSITUATIONER: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1600" noProof="1">
                <a:latin typeface="Source Sans Pro"/>
                <a:ea typeface="Source Sans Pro"/>
              </a:rPr>
              <a:t>En praksisopgave kan fxvære at hjælpe en borger op af stolen på vej til frokost eller at hjælpe en borger med halvsidig lammelse med at få en cardigan på. </a:t>
            </a:r>
          </a:p>
        </p:txBody>
      </p:sp>
    </p:spTree>
    <p:extLst>
      <p:ext uri="{BB962C8B-B14F-4D97-AF65-F5344CB8AC3E}">
        <p14:creationId xmlns:p14="http://schemas.microsoft.com/office/powerpoint/2010/main" val="514060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FC72127B-D95B-947E-73BA-06782497DE6E}"/>
              </a:ext>
            </a:extLst>
          </p:cNvPr>
          <p:cNvSpPr txBox="1"/>
          <p:nvPr/>
        </p:nvSpPr>
        <p:spPr>
          <a:xfrm>
            <a:off x="415926" y="404813"/>
            <a:ext cx="8672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da-DK" sz="4000" b="1" noProof="1">
                <a:solidFill>
                  <a:srgbClr val="28AB5C"/>
                </a:solidFill>
                <a:latin typeface="Ovink" pitchFamily="2" charset="77"/>
                <a:ea typeface="+mj-ea"/>
                <a:cs typeface="Calibri Light" panose="020F0302020204030204" pitchFamily="34" charset="0"/>
              </a:rPr>
              <a:t>Fremgangsmåde: </a:t>
            </a:r>
          </a:p>
        </p:txBody>
      </p:sp>
      <p:sp>
        <p:nvSpPr>
          <p:cNvPr id="4" name="Tekstfelt 6">
            <a:extLst>
              <a:ext uri="{FF2B5EF4-FFF2-40B4-BE49-F238E27FC236}">
                <a16:creationId xmlns:a16="http://schemas.microsoft.com/office/drawing/2014/main" id="{88A76366-0ABC-C94B-D69B-FCE0BB2E5E57}"/>
              </a:ext>
            </a:extLst>
          </p:cNvPr>
          <p:cNvSpPr txBox="1"/>
          <p:nvPr/>
        </p:nvSpPr>
        <p:spPr>
          <a:xfrm>
            <a:off x="415925" y="1464237"/>
            <a:ext cx="8672318" cy="248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da-DK" sz="1600" noProof="1">
                <a:latin typeface="Source Sans Pro"/>
                <a:ea typeface="Source Sans Pro"/>
              </a:rPr>
              <a:t>Der udpeges elever, som skal gennemføre simulationen, og de præsenteres for praksisopgaven</a:t>
            </a:r>
          </a:p>
          <a:p>
            <a:pPr marL="342900" indent="-3429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da-DK" sz="1600" noProof="1">
                <a:latin typeface="Source Sans Pro"/>
                <a:ea typeface="Source Sans Pro"/>
              </a:rPr>
              <a:t>Vejlederne deltager i simulationen, hvor de spiller ‘borgere’ </a:t>
            </a:r>
          </a:p>
          <a:p>
            <a:pPr marL="342900" indent="-3429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da-DK" sz="1600" noProof="1">
                <a:latin typeface="Source Sans Pro"/>
                <a:ea typeface="Source Sans Pro"/>
              </a:rPr>
              <a:t>Resten af eleverne i simulationen er observatører efter ‘lytteøre-metoden’</a:t>
            </a:r>
          </a:p>
          <a:p>
            <a:pPr marL="342900" indent="-3429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da-DK" sz="1600" noProof="1">
                <a:latin typeface="Source Sans Pro"/>
                <a:ea typeface="Source Sans Pro"/>
              </a:rPr>
              <a:t>Efter simulationen reflekterer både observatørerne og dem, der har gennemført simulationsopgaven, over læringen</a:t>
            </a: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endParaRPr lang="da-DK" sz="1600" noProof="1">
              <a:latin typeface="Source Sans Pro"/>
              <a:ea typeface="Source Sans Pro"/>
            </a:endParaRPr>
          </a:p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endParaRPr lang="da-DK" noProof="1"/>
          </a:p>
        </p:txBody>
      </p:sp>
    </p:spTree>
    <p:extLst>
      <p:ext uri="{BB962C8B-B14F-4D97-AF65-F5344CB8AC3E}">
        <p14:creationId xmlns:p14="http://schemas.microsoft.com/office/powerpoint/2010/main" val="9611362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PROPERTY" val="c33d7c12-2e73-44d5-9313-baf27799cc3c"/>
  <p:tag name="KEEPSOURCEFORMATTING" val="KeepSourceFormatti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PROPERTY" val="dcd86993-a3e9-4c09-aeff-f8492cb7e247"/>
  <p:tag name="KEEPSOURCEFORMATTING" val="KeepSourceFormatti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PROPERTY" val="7cda2193-1da0-4ae4-a981-17b1177693d3"/>
  <p:tag name="KEEPSOURCEFORMATTING" val="KeepSourceFormatting"/>
</p:tagLst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D69CF72246A49829562A479A093FA" ma:contentTypeVersion="20" ma:contentTypeDescription="Create a new document." ma:contentTypeScope="" ma:versionID="73921e874f1929287346dce8a70f2cd1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0f74316a9c5e5ed3d8e2075eabe0422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8D9FFF-A5E4-4C8F-BD37-E0487795C7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C13D2C-37DF-4955-B8DC-8F64CF019778}">
  <ds:schemaRefs>
    <ds:schemaRef ds:uri="http://purl.org/dc/elements/1.1/"/>
    <ds:schemaRef ds:uri="2fd861c3-1b37-4a42-8613-bded91ba6ce0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fd97e4b1-a66c-414e-b0d6-e358b3f03fb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80BB9ED-7587-421E-B1FF-0B2AE676BF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8029</TotalTime>
  <Words>562</Words>
  <Application>Microsoft Macintosh PowerPoint</Application>
  <PresentationFormat>A4-papir (210 x 297 mm)</PresentationFormat>
  <Paragraphs>105</Paragraphs>
  <Slides>12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Avenir Book</vt:lpstr>
      <vt:lpstr>Calibri</vt:lpstr>
      <vt:lpstr>Ovink</vt:lpstr>
      <vt:lpstr>Source Sans Pro</vt:lpstr>
      <vt:lpstr>Office-tema</vt:lpstr>
      <vt:lpstr>PowerPoint-præsentation</vt:lpstr>
      <vt:lpstr>PowerPoint-præsentation</vt:lpstr>
      <vt:lpstr>Program for temamøde 2</vt:lpstr>
      <vt:lpstr>PowerPoint-præsentation</vt:lpstr>
      <vt:lpstr>Planlægningsredskabet ‘femkanten’</vt:lpstr>
      <vt:lpstr>Indhold: Hvad skal vejledningen indeholde?</vt:lpstr>
      <vt:lpstr>Roller: Vejledernes roller i vejledningen</vt:lpstr>
      <vt:lpstr>Rammer: Forberede rammerne for vejledningen</vt:lpstr>
      <vt:lpstr>Metode: Vælge, hvordan vejledningen skal foregå </vt:lpstr>
      <vt:lpstr>PowerPoint-præsentation</vt:lpstr>
      <vt:lpstr>Praksisnære minisimulationer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Thomsen</dc:creator>
  <cp:lastModifiedBy>Louise Laustsen</cp:lastModifiedBy>
  <cp:revision>44</cp:revision>
  <cp:lastPrinted>2026-07-05T11:52:13Z</cp:lastPrinted>
  <dcterms:created xsi:type="dcterms:W3CDTF">2026-03-15T12:42:23Z</dcterms:created>
  <dcterms:modified xsi:type="dcterms:W3CDTF">2026-08-07T11:29:26Z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MediaServiceImageTags">
    <vt:lpwstr/>
  </property>
</Properties>
</file>