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7"/>
  </p:notesMasterIdLst>
  <p:sldIdLst>
    <p:sldId id="256" r:id="rId5"/>
    <p:sldId id="372" r:id="rId6"/>
    <p:sldId id="360" r:id="rId7"/>
    <p:sldId id="373" r:id="rId8"/>
    <p:sldId id="362" r:id="rId9"/>
    <p:sldId id="369" r:id="rId10"/>
    <p:sldId id="363" r:id="rId11"/>
    <p:sldId id="366" r:id="rId12"/>
    <p:sldId id="364" r:id="rId13"/>
    <p:sldId id="370" r:id="rId14"/>
    <p:sldId id="365" r:id="rId15"/>
    <p:sldId id="371" r:id="rId1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50180A-F177-F1C4-0DF7-ED21EDB20C34}" name="SEVU" initials="SEVU" userId="SEVU" providerId="None"/>
  <p188:author id="{3339816E-96B1-305B-2429-EF187630CF60}" name="Henrik Thomsen" initials="HT" userId="S::ht@skifthverdag.dk::65ea3511-8385-4fb3-a763-a88f3cb56dd0" providerId="AD"/>
  <p188:author id="{BB1FD380-40CF-19DD-09B0-C0727535A672}" name="Louise Laustsen" initials="LL" userId="S::louiselaustsen@goproces.dk::d4588d7d-4409-44f2-a144-6db5fabc4715" providerId="AD"/>
  <p188:author id="{4BEA078E-2309-3171-266D-B84B2ECB1DD9}" name="Astrid Yurong Ploug" initials="AP" userId="S::ayp@sevu.dk::7d3c2022-1950-4a50-9767-3988381f7b5a" providerId="AD"/>
  <p188:author id="{EBFC989C-DCF9-429E-C987-FACA77A9A406}" name="Marie Heyn" initials="MH" userId="S::mhe@sevu.dk::88b7366d-cf55-46cc-a864-ff021117cd5a" providerId="AD"/>
  <p188:author id="{8818F5C0-D40A-5329-3CDE-47896E60C717}" name="Rikke Kajhøj Jensen " initials="RKJ" userId="Rikke Kajhøj Jensen " providerId="None"/>
  <p188:author id="{487A5BC4-569B-2BDE-388A-EB79E963B661}" name="a1kommunikation" initials="CMV" userId="a1kommunikati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B5C"/>
    <a:srgbClr val="E2EBE3"/>
    <a:srgbClr val="98C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61"/>
    <p:restoredTop sz="94661"/>
  </p:normalViewPr>
  <p:slideViewPr>
    <p:cSldViewPr snapToGrid="0">
      <p:cViewPr varScale="1">
        <p:scale>
          <a:sx n="114" d="100"/>
          <a:sy n="114" d="100"/>
        </p:scale>
        <p:origin x="6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vink" pitchFamily="2" charset="77"/>
              </a:defRPr>
            </a:lvl1pPr>
          </a:lstStyle>
          <a:p>
            <a:fld id="{DFC96A7E-FA34-1E4A-9F06-2ECFAD9E7B41}" type="datetimeFigureOut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vink" pitchFamily="2" charset="77"/>
              </a:defRPr>
            </a:lvl1pPr>
          </a:lstStyle>
          <a:p>
            <a:fld id="{20A2F722-CF1D-1B4C-9F45-B69E7FFE8DF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257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8202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 userDrawn="1">
          <p15:clr>
            <a:srgbClr val="FBAE40"/>
          </p15:clr>
        </p15:guide>
        <p15:guide id="2" pos="262" userDrawn="1">
          <p15:clr>
            <a:srgbClr val="FBAE40"/>
          </p15:clr>
        </p15:guide>
        <p15:guide id="3" pos="5978" userDrawn="1">
          <p15:clr>
            <a:srgbClr val="FBAE40"/>
          </p15:clr>
        </p15:guide>
        <p15:guide id="4" orient="horz" pos="25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404813"/>
            <a:ext cx="9074149" cy="128587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024062"/>
            <a:ext cx="9074149" cy="4429125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261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821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0404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354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8703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388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120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032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948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316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fld id="{47223299-9E30-6248-960A-3DBBDEE70622}" type="datetimeFigureOut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fld id="{102C4BB9-86DA-F742-8F01-5B36A7F671E4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BEBEC2-50C3-8C28-58DE-C27218D3DD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042400" y="6272771"/>
            <a:ext cx="589777" cy="248813"/>
          </a:xfrm>
          <a:prstGeom prst="rect">
            <a:avLst/>
          </a:prstGeom>
        </p:spPr>
      </p:pic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BDC08CE8-7700-1BAE-FC36-9A752BC77182}"/>
              </a:ext>
            </a:extLst>
          </p:cNvPr>
          <p:cNvSpPr txBox="1">
            <a:spLocks/>
          </p:cNvSpPr>
          <p:nvPr userDrawn="1"/>
        </p:nvSpPr>
        <p:spPr>
          <a:xfrm>
            <a:off x="327025" y="6310744"/>
            <a:ext cx="6361113" cy="5619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00" b="1" i="0" dirty="0">
                <a:solidFill>
                  <a:srgbClr val="28AB5C"/>
                </a:solidFill>
                <a:latin typeface="Ovink" pitchFamily="2" charset="77"/>
              </a:rPr>
              <a:t>SYSTEMATISK FEEDBACK TIL ELEVER   ·   TEMAMØDE 1</a:t>
            </a:r>
          </a:p>
          <a:p>
            <a:endParaRPr lang="da-DK" sz="1000" b="1" i="0" dirty="0">
              <a:solidFill>
                <a:srgbClr val="28AB5C"/>
              </a:solidFill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7093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in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262" userDrawn="1">
          <p15:clr>
            <a:srgbClr val="F26B43"/>
          </p15:clr>
        </p15:guide>
        <p15:guide id="3" pos="5978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12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A95984-7E58-5B91-AFEF-3C6317491CA7}"/>
              </a:ext>
            </a:extLst>
          </p:cNvPr>
          <p:cNvSpPr/>
          <p:nvPr/>
        </p:nvSpPr>
        <p:spPr>
          <a:xfrm>
            <a:off x="0" y="5700591"/>
            <a:ext cx="3822700" cy="87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0E4947-6B9B-EDC7-CC7E-FE44FD9E7915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Systematisk feedback til elever</a:t>
            </a:r>
          </a:p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Temamøde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FAA640-F5BA-B4F2-DB6D-1AB5BEBB4B6D}"/>
              </a:ext>
            </a:extLst>
          </p:cNvPr>
          <p:cNvSpPr txBox="1">
            <a:spLocks/>
          </p:cNvSpPr>
          <p:nvPr/>
        </p:nvSpPr>
        <p:spPr>
          <a:xfrm>
            <a:off x="415925" y="23225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da-DK" sz="3000" noProof="0" dirty="0">
              <a:latin typeface="OVINK-MEDIUM" pitchFamily="2" charset="77"/>
              <a:cs typeface="Calibri Light" panose="020F030202020403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BD47A97-CF1C-6509-CE04-D11C0A68F1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3573" y="4034423"/>
            <a:ext cx="3794831" cy="229121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641BFF6-A614-3506-3DB1-C3437558BC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547" y="4261158"/>
            <a:ext cx="2792423" cy="183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9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F57A96-55B3-B2EE-333F-CE2415BCB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</a:rPr>
              <a:t>Oversigt over pakkeforløbet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14344BB-B0BB-79B4-95EA-99EE31560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27" y="2050217"/>
            <a:ext cx="8809037" cy="250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9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283E-903C-601B-402E-C5E80EBF8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A7D8870C-DA81-FD79-10E4-C8DE54B74C76}"/>
              </a:ext>
            </a:extLst>
          </p:cNvPr>
          <p:cNvSpPr txBox="1"/>
          <p:nvPr/>
        </p:nvSpPr>
        <p:spPr>
          <a:xfrm>
            <a:off x="415925" y="1448018"/>
            <a:ext cx="912523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a-DK" sz="1600" b="1" dirty="0">
                <a:latin typeface="Ovink" pitchFamily="2" charset="77"/>
              </a:rPr>
              <a:t>FORMÅL FOR OPLÆRINGSSTEDET</a:t>
            </a:r>
            <a:endParaRPr lang="en-US" sz="1600" b="1" dirty="0">
              <a:latin typeface="Ovink" pitchFamily="2" charset="77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Vejledernes feedbackrepertoire udvides. Bidrager til et tydeligt læringsmiljø, som understøtter arbejdspladsen som et stærkt fagligt og kollegialt oplæringssted.</a:t>
            </a:r>
          </a:p>
          <a:p>
            <a:r>
              <a:rPr lang="da-DK" sz="1600" dirty="0">
                <a:latin typeface="Ovink" pitchFamily="2" charset="77"/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da-DK" sz="1600" b="1" dirty="0">
                <a:latin typeface="Ovink" pitchFamily="2" charset="77"/>
              </a:rPr>
              <a:t>UDBYTTE FOR VEJLEDERE </a:t>
            </a:r>
            <a:endParaRPr lang="en-US" sz="1600" b="1" dirty="0">
              <a:latin typeface="Ovink" pitchFamily="2" charset="77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Styrker vejledernes kompetencer til feedback og bidrager samtidig til at øge elevernes motivation, refleksion og læringskompetencer.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Understøtter en læringskultur, hvor elever og vejledere kan være naturligt ‘ikke-vidende’ i læreprocessen og kan opleve styrken i at finde ud af svarene sammen.</a:t>
            </a:r>
            <a:endParaRPr lang="en-US" sz="1600" dirty="0">
              <a:latin typeface="Source Sans Pro"/>
              <a:ea typeface="Source Sans Pro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Vejledere får et konkret grundlag for at udvikle deres feedbackpraksis.</a:t>
            </a:r>
          </a:p>
          <a:p>
            <a:pPr>
              <a:spcBef>
                <a:spcPts val="600"/>
              </a:spcBef>
            </a:pPr>
            <a:endParaRPr lang="da-DK" sz="1600" dirty="0">
              <a:solidFill>
                <a:srgbClr val="000403"/>
              </a:solidFill>
            </a:endParaRPr>
          </a:p>
          <a:p>
            <a:pPr>
              <a:spcBef>
                <a:spcPts val="600"/>
              </a:spcBef>
            </a:pPr>
            <a:r>
              <a:rPr lang="da-DK" sz="1600" b="1" cap="all" dirty="0">
                <a:latin typeface="Ovink" pitchFamily="2" charset="77"/>
              </a:rPr>
              <a:t>Udbytte for elever</a:t>
            </a:r>
            <a:endParaRPr lang="en-US" sz="1600" b="1" cap="all" dirty="0">
              <a:latin typeface="Ovink" pitchFamily="2" charset="77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Eleverne får tydelig feedback med fokus på læringsudbyttet.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Der er mindre præstationspres, fordi at eleverne oplever at blive hjulpet til at gå på opdagelse i den feedback, de får, og finde ud af, hvad de kan bruge den til.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Eleverne får feedback, som tager udgangspunkt i deres læreproces.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E6CD7D-B24F-C790-828D-B452317045A1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74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Pakkeforløbets formål og udbytte</a:t>
            </a:r>
            <a:endParaRPr lang="en-US" sz="4000" b="1" dirty="0">
              <a:solidFill>
                <a:srgbClr val="28AB5C"/>
              </a:solidFill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8003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6F2ABF-DA81-2553-C9E5-21B354332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</a:rPr>
              <a:t>Program for temamøde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F58A7E8-4E27-3C90-8C06-8D571C6FF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1484313"/>
            <a:ext cx="7224951" cy="4692650"/>
          </a:xfrm>
        </p:spPr>
        <p:txBody>
          <a:bodyPr>
            <a:normAutofit/>
          </a:bodyPr>
          <a:lstStyle/>
          <a:p>
            <a:pPr defTabSz="457200"/>
            <a:r>
              <a:rPr lang="da-DK" sz="1600" dirty="0">
                <a:latin typeface="Source Sans Pro"/>
                <a:ea typeface="Source Sans Pro"/>
              </a:rPr>
              <a:t>Gennemgang af pakkeforløb</a:t>
            </a:r>
          </a:p>
          <a:p>
            <a:pPr defTabSz="457200"/>
            <a:r>
              <a:rPr lang="da-DK" sz="1600" dirty="0">
                <a:latin typeface="Source Sans Pro"/>
                <a:ea typeface="Source Sans Pro"/>
              </a:rPr>
              <a:t>Præsentationsrunde</a:t>
            </a:r>
          </a:p>
          <a:p>
            <a:pPr defTabSz="457200"/>
            <a:r>
              <a:rPr lang="da-DK" sz="1600" dirty="0">
                <a:latin typeface="Source Sans Pro"/>
                <a:ea typeface="Source Sans Pro"/>
              </a:rPr>
              <a:t>Startinterview om erfaringer med feedback</a:t>
            </a:r>
          </a:p>
          <a:p>
            <a:pPr defTabSz="457200"/>
            <a:r>
              <a:rPr lang="da-DK" sz="1600" dirty="0">
                <a:latin typeface="Source Sans Pro"/>
                <a:ea typeface="Source Sans Pro"/>
              </a:rPr>
              <a:t>Introduktion til systematisk feedback til elever</a:t>
            </a:r>
          </a:p>
          <a:p>
            <a:pPr defTabSz="457200"/>
            <a:r>
              <a:rPr lang="da-DK" sz="1600" dirty="0">
                <a:latin typeface="Source Sans Pro"/>
                <a:ea typeface="Source Sans Pro"/>
              </a:rPr>
              <a:t>Introduktion til metoden elevcirklen</a:t>
            </a:r>
          </a:p>
          <a:p>
            <a:pPr defTabSz="457200"/>
            <a:r>
              <a:rPr lang="da-DK" sz="1600" dirty="0">
                <a:latin typeface="Source Sans Pro"/>
                <a:ea typeface="Source Sans Pro"/>
              </a:rPr>
              <a:t>Planlægning af træning 1 og 2 </a:t>
            </a:r>
          </a:p>
          <a:p>
            <a:pPr marL="0" indent="0" defTabSz="457200">
              <a:buNone/>
            </a:pPr>
            <a:endParaRPr lang="da-DK" sz="1600" dirty="0">
              <a:latin typeface="Source Sans Pro"/>
              <a:ea typeface="Source Sans Pro"/>
            </a:endParaRPr>
          </a:p>
          <a:p>
            <a:pPr marL="0" indent="0" defTabSz="457200">
              <a:buNone/>
            </a:pPr>
            <a:r>
              <a:rPr lang="da-DK" sz="1600" dirty="0">
                <a:latin typeface="Source Sans Pro"/>
                <a:ea typeface="Source Sans Pro"/>
              </a:rPr>
              <a:t>I skal lære om hinandens tilgange til feedback til elever og undersøge, hvordan I vil blive bedre til at give systematisk feedback. Vi arbejder i dag med en metode, elevcirklen, der anerkender elevernes egen perspektiv på det, som feedbacken drejer sig om. </a:t>
            </a:r>
          </a:p>
        </p:txBody>
      </p:sp>
    </p:spTree>
    <p:extLst>
      <p:ext uri="{BB962C8B-B14F-4D97-AF65-F5344CB8AC3E}">
        <p14:creationId xmlns:p14="http://schemas.microsoft.com/office/powerpoint/2010/main" val="3913756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0BF31-37A6-0A1D-7410-FBEE7E53E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920443E3-A318-D934-EBEA-6EDE579E8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771" y="0"/>
            <a:ext cx="4762945" cy="636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87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D82963-F385-E1E4-48BF-1ADA635C2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</a:rPr>
              <a:t>Hvornår giver man feedback?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D38649F-3891-1A72-1B42-5EB546CD0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1484313"/>
            <a:ext cx="8809038" cy="4692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6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TYPISKE SITUATIONER MED FORSKELLIGE FEEDBACKSAMTALER:</a:t>
            </a:r>
          </a:p>
          <a:p>
            <a:pPr marL="0" indent="0">
              <a:buNone/>
            </a:pPr>
            <a:endParaRPr lang="da-DK" sz="1800" dirty="0"/>
          </a:p>
          <a:p>
            <a:r>
              <a:rPr lang="da-DK" sz="1600" dirty="0">
                <a:latin typeface="Source Sans Pro"/>
                <a:ea typeface="Source Sans Pro"/>
              </a:rPr>
              <a:t>A) Vejlederen giver feedback ‘inde ved borgeren eller på gangen’ hvilket typisk handler om at vejlede/korrekse/støtte eleven i den praksisopgave, som eleven udfører hos borgeren.</a:t>
            </a:r>
          </a:p>
          <a:p>
            <a:pPr marL="0" indent="0">
              <a:buNone/>
            </a:pPr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dirty="0">
                <a:latin typeface="Source Sans Pro"/>
                <a:ea typeface="Source Sans Pro"/>
              </a:rPr>
              <a:t>B) Vejlederen inviterer eleven til en feedbacksamtale, som er en aftalt rammesat </a:t>
            </a:r>
            <a:r>
              <a:rPr lang="da-DK" sz="1600" b="1" dirty="0">
                <a:latin typeface="Source Sans Pro"/>
                <a:ea typeface="Source Sans Pro"/>
              </a:rPr>
              <a:t>samtale i et lokale</a:t>
            </a:r>
            <a:r>
              <a:rPr lang="da-DK" sz="1600" dirty="0">
                <a:latin typeface="Source Sans Pro"/>
                <a:ea typeface="Source Sans Pro"/>
              </a:rPr>
              <a:t>, hvor vejlederen og eleven ikke bliver forstyrret, og som typisk varer 15-30 min.</a:t>
            </a:r>
          </a:p>
          <a:p>
            <a:pPr marL="0" indent="0">
              <a:buNone/>
            </a:pPr>
            <a:r>
              <a:rPr lang="da-DK" sz="1600" dirty="0">
                <a:latin typeface="Source Sans Pro"/>
                <a:ea typeface="Source Sans Pro"/>
              </a:rPr>
              <a:t>I kan bruge metoden ‘elevcirkel’, som I bliver introduceret til om lidt. Den kan bruges til både den korte feedback i dagligdagen og den aftalte rammesatte feedbacksamtale. </a:t>
            </a:r>
          </a:p>
        </p:txBody>
      </p:sp>
    </p:spTree>
    <p:extLst>
      <p:ext uri="{BB962C8B-B14F-4D97-AF65-F5344CB8AC3E}">
        <p14:creationId xmlns:p14="http://schemas.microsoft.com/office/powerpoint/2010/main" val="281187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7E277-2E77-44C6-0E89-BC86DDDA9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C24A6D45-5FB0-BF47-62F4-7B1EAE4B0B4F}"/>
              </a:ext>
            </a:extLst>
          </p:cNvPr>
          <p:cNvSpPr txBox="1"/>
          <p:nvPr/>
        </p:nvSpPr>
        <p:spPr>
          <a:xfrm>
            <a:off x="415925" y="1473601"/>
            <a:ext cx="848352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Systematisk feedback handler om, at I finder ud af, hvornår og hvordan I som vejledere løbende vil give feedback til elever. Og hvordan I afvikler samtalen.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b="1" dirty="0">
                <a:latin typeface="Ovink" pitchFamily="2" charset="77"/>
              </a:rPr>
              <a:t>GODE PRINCIPPER:</a:t>
            </a:r>
          </a:p>
          <a:p>
            <a:endParaRPr lang="da-DK" sz="1600" b="1" dirty="0">
              <a:latin typeface="Ovink" pitchFamily="2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I en feedbacksamtale er opmærksomheden på </a:t>
            </a:r>
            <a:r>
              <a:rPr lang="da-DK" sz="1600" b="1" dirty="0">
                <a:latin typeface="Source Sans Pro"/>
                <a:ea typeface="Source Sans Pro"/>
              </a:rPr>
              <a:t>modtageren,</a:t>
            </a:r>
            <a:r>
              <a:rPr lang="da-DK" sz="1600" dirty="0">
                <a:latin typeface="Source Sans Pro"/>
                <a:ea typeface="Source Sans Pro"/>
              </a:rPr>
              <a:t> altså på eleven, og dennes læringsproces er i fokus 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Se feedbacksamtalen som et led i elevens læringsproces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Vejlederen er samtaleleder og styrer samtalen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Vejlederen og eleven har en gensidig indflydelse på at </a:t>
            </a:r>
            <a:r>
              <a:rPr lang="da-DK" sz="1600" b="1" dirty="0">
                <a:latin typeface="Source Sans Pro"/>
                <a:ea typeface="Source Sans Pro"/>
              </a:rPr>
              <a:t>skabe forståelse</a:t>
            </a:r>
            <a:r>
              <a:rPr lang="da-DK" sz="1600" dirty="0">
                <a:latin typeface="Source Sans Pro"/>
                <a:ea typeface="Source Sans Pro"/>
              </a:rPr>
              <a:t> af feedbacken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Rammer, formål og afslutning er altid vejlederens ansvar  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A1B73A-1F5D-1479-F96D-231CC82BD619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74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</a:rPr>
              <a:t>Intro til feedback til elever</a:t>
            </a:r>
            <a:endParaRPr lang="en-US" sz="4000" b="1" dirty="0">
              <a:solidFill>
                <a:srgbClr val="28AB5C"/>
              </a:solidFill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7889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29BB9-2C0B-E33E-67A4-4583C7DDE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385B149E-DAF9-80BD-ACB6-B61F34DBCF92}"/>
              </a:ext>
            </a:extLst>
          </p:cNvPr>
          <p:cNvSpPr txBox="1"/>
          <p:nvPr/>
        </p:nvSpPr>
        <p:spPr>
          <a:xfrm>
            <a:off x="415925" y="404814"/>
            <a:ext cx="887384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+mj-cs"/>
              </a:rPr>
              <a:t>Principper forsat …</a:t>
            </a:r>
            <a:endParaRPr lang="en-US" sz="4000" b="1" dirty="0">
              <a:solidFill>
                <a:srgbClr val="28AB5C"/>
              </a:solidFill>
              <a:latin typeface="Ovink" pitchFamily="2" charset="77"/>
              <a:ea typeface="+mj-ea"/>
              <a:cs typeface="+mj-cs"/>
            </a:endParaRPr>
          </a:p>
          <a:p>
            <a:pPr lvl="0"/>
            <a:endParaRPr lang="da-DK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Stil jer selv følgende spørgsmål: </a:t>
            </a:r>
          </a:p>
          <a:p>
            <a:pPr lvl="0"/>
            <a:r>
              <a:rPr lang="da-DK" sz="1600" dirty="0">
                <a:latin typeface="Source Sans Pro"/>
                <a:ea typeface="Source Sans Pro"/>
              </a:rPr>
              <a:t>      Hvordan kan vi bruge feedback til at gavne elevens læring, meningsskabelse og mestring?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Feedback er ikke en evaluering eller en afsluttende samtale. Det er derimod en dialogisk refleksiv proces </a:t>
            </a:r>
          </a:p>
          <a:p>
            <a:r>
              <a:rPr lang="da-DK" sz="1600" dirty="0">
                <a:latin typeface="Source Sans Pro"/>
                <a:ea typeface="Source Sans Pro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Konstruktiv feedback er: </a:t>
            </a:r>
            <a:br>
              <a:rPr lang="da-DK" sz="1600" dirty="0">
                <a:latin typeface="Source Sans Pro"/>
                <a:ea typeface="Source Sans Pro"/>
              </a:rPr>
            </a:b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b="1" dirty="0">
                <a:latin typeface="Source Sans Pro"/>
                <a:ea typeface="Source Sans Pro"/>
              </a:rPr>
              <a:t>Kærlig</a:t>
            </a:r>
            <a:r>
              <a:rPr lang="da-DK" sz="1600" dirty="0">
                <a:latin typeface="Source Sans Pro"/>
                <a:ea typeface="Source Sans Pro"/>
              </a:rPr>
              <a:t>  = Vejlederen bruger sin nysgerrighed</a:t>
            </a:r>
            <a:br>
              <a:rPr lang="da-DK" sz="1600" dirty="0">
                <a:latin typeface="Source Sans Pro"/>
                <a:ea typeface="Source Sans Pro"/>
              </a:rPr>
            </a:b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b="1" dirty="0">
                <a:latin typeface="Source Sans Pro"/>
                <a:ea typeface="Source Sans Pro"/>
              </a:rPr>
              <a:t>Konkret</a:t>
            </a:r>
            <a:r>
              <a:rPr lang="da-DK" sz="1600" dirty="0">
                <a:latin typeface="Source Sans Pro"/>
                <a:ea typeface="Source Sans Pro"/>
              </a:rPr>
              <a:t> = ‘Jeg så, du gjorde’ ,’Jeg hørte, du sagde’</a:t>
            </a:r>
            <a:br>
              <a:rPr lang="da-DK" sz="1600" dirty="0">
                <a:latin typeface="Source Sans Pro"/>
                <a:ea typeface="Source Sans Pro"/>
              </a:rPr>
            </a:b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b="1" dirty="0">
                <a:latin typeface="Source Sans Pro"/>
                <a:ea typeface="Source Sans Pro"/>
              </a:rPr>
              <a:t>Konstruktiv</a:t>
            </a:r>
            <a:r>
              <a:rPr lang="da-DK" sz="1600" dirty="0">
                <a:latin typeface="Source Sans Pro"/>
                <a:ea typeface="Source Sans Pro"/>
              </a:rPr>
              <a:t> = Du kan bevare dette … og udvikle dette …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7368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4A113-7AA2-8FA3-27B9-C69982411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65B44F36-D882-F84F-B98E-2B263217D98F}"/>
              </a:ext>
            </a:extLst>
          </p:cNvPr>
          <p:cNvSpPr txBox="1"/>
          <p:nvPr/>
        </p:nvSpPr>
        <p:spPr>
          <a:xfrm>
            <a:off x="415925" y="1823647"/>
            <a:ext cx="921081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Hvis vejlederen vælger at invitere til en aftalt rammesat feedbacksamtale, er det vigtigt, at vejlederen kalder det </a:t>
            </a:r>
            <a:r>
              <a:rPr lang="da-DK" sz="1600" b="1" dirty="0">
                <a:latin typeface="Source Sans Pro"/>
                <a:ea typeface="Source Sans Pro"/>
              </a:rPr>
              <a:t>feedback</a:t>
            </a:r>
            <a:r>
              <a:rPr lang="da-DK" sz="1600" dirty="0">
                <a:latin typeface="Source Sans Pro"/>
                <a:ea typeface="Source Sans Pro"/>
              </a:rPr>
              <a:t>. Eleverne er ofte i tvivl om det er en vejledningssamtale eller en ’hvordan går det?’-samtale eller noget helt tredje. 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b="1" dirty="0">
                <a:latin typeface="Ovink" pitchFamily="2" charset="77"/>
              </a:rPr>
              <a:t>SAMTALELEDERROLLEN:</a:t>
            </a:r>
          </a:p>
          <a:p>
            <a:r>
              <a:rPr lang="da-DK" sz="1600" dirty="0">
                <a:latin typeface="Source Sans Pro"/>
                <a:ea typeface="Source Sans Pro"/>
              </a:rPr>
              <a:t>Vejlederen inviterer eleven til en samtale og har fokus på at sætte rammen for samtalen og være samtalelederen: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Kontakt</a:t>
            </a:r>
            <a:r>
              <a:rPr lang="da-DK" sz="1600" dirty="0">
                <a:latin typeface="Source Sans Pro"/>
                <a:ea typeface="Source Sans Pro"/>
              </a:rPr>
              <a:t>: øjenkontakt og tryghed. Er eleven med, klar og fokuseret? Mobil- og PC-politik?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Kontekst</a:t>
            </a:r>
            <a:r>
              <a:rPr lang="da-DK" sz="1600" dirty="0">
                <a:latin typeface="Source Sans Pro"/>
                <a:ea typeface="Source Sans Pro"/>
              </a:rPr>
              <a:t>: Hvordan sidder vi i rummet? Vær skarp på formålet med feedbacksamtalen, at være nysgerrig og have fokus på at skabe et læringsrum for eleven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Kontrakt</a:t>
            </a:r>
            <a:r>
              <a:rPr lang="da-DK" sz="1600" dirty="0">
                <a:latin typeface="Source Sans Pro"/>
                <a:ea typeface="Source Sans Pro"/>
              </a:rPr>
              <a:t>: Hvad skal vi i dag? Hvor meget tid har vi?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b="1" dirty="0">
                <a:latin typeface="Ovink" pitchFamily="2" charset="77"/>
              </a:rPr>
              <a:t>METODEVALG:</a:t>
            </a:r>
          </a:p>
          <a:p>
            <a:r>
              <a:rPr lang="da-DK" sz="1600" dirty="0">
                <a:latin typeface="Source Sans Pro"/>
                <a:ea typeface="Source Sans Pro"/>
              </a:rPr>
              <a:t>Vejlederen kan fx anvende ‘elevcirklen’ til denne samtale, som introduceres på næste side.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77BFD0-B1CD-04CB-A618-DE5205EABB12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10795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</a:rPr>
              <a:t>Rollen som vejleder i feedbacksamtalen</a:t>
            </a:r>
          </a:p>
        </p:txBody>
      </p:sp>
    </p:spTree>
    <p:extLst>
      <p:ext uri="{BB962C8B-B14F-4D97-AF65-F5344CB8AC3E}">
        <p14:creationId xmlns:p14="http://schemas.microsoft.com/office/powerpoint/2010/main" val="794725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5752B83-D769-0000-9827-246BAD33D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3425" y="144965"/>
            <a:ext cx="4512682" cy="606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402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5473EF-56E3-9B09-2034-CA5D6D000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796190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</a:rPr>
              <a:t>Elevcirkel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F60F343-8DCD-FA2A-DBD4-89B5526B3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698" y="1045814"/>
            <a:ext cx="5772935" cy="476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7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B35C3D-1EC6-335A-2F14-7502C7BC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/>
          <a:lstStyle/>
          <a:p>
            <a:r>
              <a:rPr lang="da-DK" sz="4000" dirty="0">
                <a:solidFill>
                  <a:srgbClr val="28AB5C"/>
                </a:solidFill>
              </a:rPr>
              <a:t>Refleksionsskema</a:t>
            </a:r>
            <a:r>
              <a:rPr lang="da-DK" dirty="0"/>
              <a:t>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7F7472B-80E2-0FBE-475F-EFF33ECEC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1484313"/>
            <a:ext cx="8809038" cy="4692650"/>
          </a:xfrm>
        </p:spPr>
        <p:txBody>
          <a:bodyPr/>
          <a:lstStyle/>
          <a:p>
            <a:r>
              <a:rPr lang="da-DK" sz="1600" dirty="0">
                <a:latin typeface="Source Sans Pro"/>
                <a:ea typeface="Source Sans Pro"/>
              </a:rPr>
              <a:t>Brug gerne dette refleksionsskema efter hver feedbacksamtale </a:t>
            </a:r>
          </a:p>
          <a:p>
            <a:r>
              <a:rPr lang="da-DK" sz="1600" dirty="0">
                <a:latin typeface="Source Sans Pro"/>
                <a:ea typeface="Source Sans Pro"/>
              </a:rPr>
              <a:t>Det hjælper til at skabe læring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B971C7C-7C6E-96D3-B1D8-0D8C89D48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33" y="134363"/>
            <a:ext cx="8909824" cy="584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22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d861c3-1b37-4a42-8613-bded91ba6ce0">
      <Terms xmlns="http://schemas.microsoft.com/office/infopath/2007/PartnerControls"/>
    </lcf76f155ced4ddcb4097134ff3c332f>
    <TaxCatchAll xmlns="fd97e4b1-a66c-414e-b0d6-e358b3f03f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CD69CF72246A49829562A479A093FA" ma:contentTypeVersion="20" ma:contentTypeDescription="Create a new document." ma:contentTypeScope="" ma:versionID="73921e874f1929287346dce8a70f2cd1">
  <xsd:schema xmlns:xsd="http://www.w3.org/2001/XMLSchema" xmlns:xs="http://www.w3.org/2001/XMLSchema" xmlns:p="http://schemas.microsoft.com/office/2006/metadata/properties" xmlns:ns2="2fd861c3-1b37-4a42-8613-bded91ba6ce0" xmlns:ns3="fd97e4b1-a66c-414e-b0d6-e358b3f03fb7" targetNamespace="http://schemas.microsoft.com/office/2006/metadata/properties" ma:root="true" ma:fieldsID="0f74316a9c5e5ed3d8e2075eabe04223" ns2:_="" ns3:_="">
    <xsd:import namespace="2fd861c3-1b37-4a42-8613-bded91ba6ce0"/>
    <xsd:import namespace="fd97e4b1-a66c-414e-b0d6-e358b3f03f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861c3-1b37-4a42-8613-bded91ba6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cb76de6-95ad-4a75-beaf-9d5e55711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7e4b1-a66c-414e-b0d6-e358b3f03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35a223-c62e-49ce-96ce-a15432a69f0b}" ma:internalName="TaxCatchAll" ma:showField="CatchAllData" ma:web="fd97e4b1-a66c-414e-b0d6-e358b3f03f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587D40-20C3-409D-A4DD-BEADEDEAAF9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C3E1922-932F-410D-AAA8-C8DF214168ED}">
  <ds:schemaRefs>
    <ds:schemaRef ds:uri="2fd861c3-1b37-4a42-8613-bded91ba6ce0"/>
    <ds:schemaRef ds:uri="fd97e4b1-a66c-414e-b0d6-e358b3f03fb7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F3606A7-7FAD-42B2-8C89-6AF0DEE8CA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861c3-1b37-4a42-8613-bded91ba6ce0"/>
    <ds:schemaRef ds:uri="fd97e4b1-a66c-414e-b0d6-e358b3f03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685</Words>
  <Application>Microsoft Macintosh PowerPoint</Application>
  <PresentationFormat>A4-papir (210 x 297 mm)</PresentationFormat>
  <Paragraphs>72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Ovink</vt:lpstr>
      <vt:lpstr>OVINK-MEDIUM</vt:lpstr>
      <vt:lpstr>Source Sans Pro</vt:lpstr>
      <vt:lpstr>Office-tema</vt:lpstr>
      <vt:lpstr>PowerPoint-præsentation</vt:lpstr>
      <vt:lpstr>Oversigt over pakkeforløbet </vt:lpstr>
      <vt:lpstr>PowerPoint-præsentation</vt:lpstr>
      <vt:lpstr>Program for temamøde 1</vt:lpstr>
      <vt:lpstr>PowerPoint-præsentation</vt:lpstr>
      <vt:lpstr>Hvornår giver man feedback?</vt:lpstr>
      <vt:lpstr>PowerPoint-præsentation</vt:lpstr>
      <vt:lpstr>PowerPoint-præsentation</vt:lpstr>
      <vt:lpstr>PowerPoint-præsentation</vt:lpstr>
      <vt:lpstr>PowerPoint-præsentation</vt:lpstr>
      <vt:lpstr>Elevcirkel</vt:lpstr>
      <vt:lpstr>Refleksionsskema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Thomsen</dc:creator>
  <cp:lastModifiedBy>Louise Laustsen</cp:lastModifiedBy>
  <cp:revision>8</cp:revision>
  <dcterms:created xsi:type="dcterms:W3CDTF">2026-05-01T10:53:32Z</dcterms:created>
  <dcterms:modified xsi:type="dcterms:W3CDTF">2026-08-07T12:06:34Z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0x010100B5CD69CF72246A49829562A479A093FA</vt:lpwstr>
  </property>
  <property fmtid="{D5CDD505-2E9C-101B-9397-08002B2CF9AE}" pid="3" name="MediaServiceImageTags">
    <vt:lpwstr/>
  </property>
</Properties>
</file>