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56" r:id="rId5"/>
    <p:sldId id="376" r:id="rId6"/>
    <p:sldId id="377" r:id="rId7"/>
    <p:sldId id="362" r:id="rId8"/>
    <p:sldId id="371" r:id="rId9"/>
    <p:sldId id="372" r:id="rId10"/>
    <p:sldId id="373" r:id="rId11"/>
    <p:sldId id="375" r:id="rId12"/>
    <p:sldId id="363" r:id="rId13"/>
    <p:sldId id="365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3339816E-96B1-305B-2429-EF187630CF60}" name="Henrik Thomsen" initials="HT" userId="S::ht@skifthverdag.dk::65ea3511-8385-4fb3-a763-a88f3cb56dd0" providerId="AD"/>
  <p188:author id="{BB1FD380-40CF-19DD-09B0-C0727535A672}" name="Louise Laustsen" initials="LL" userId="S::louiselaustsen@goproces.dk::d4588d7d-4409-44f2-a144-6db5fabc4715" providerId="AD"/>
  <p188:author id="{4BEA078E-2309-3171-266D-B84B2ECB1DD9}" name="Astrid Yurong Ploug" initials="AP" userId="S::ayp@sevu.dk::7d3c2022-1950-4a50-9767-3988381f7b5a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B5C"/>
    <a:srgbClr val="E2EBE3"/>
    <a:srgbClr val="98C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83D8A3-15B8-4236-8603-F983263F77EE}" v="2" dt="2026-08-04T14:16:41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8"/>
    <p:restoredTop sz="94444"/>
  </p:normalViewPr>
  <p:slideViewPr>
    <p:cSldViewPr snapToGrid="0">
      <p:cViewPr varScale="1">
        <p:scale>
          <a:sx n="113" d="100"/>
          <a:sy n="113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DFC96A7E-FA34-1E4A-9F06-2ECFAD9E7B41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20A2F722-CF1D-1B4C-9F45-B69E7FFE8DF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57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2F722-CF1D-1B4C-9F45-B69E7FFE8DF5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29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8202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62" userDrawn="1">
          <p15:clr>
            <a:srgbClr val="FBAE40"/>
          </p15:clr>
        </p15:guide>
        <p15:guide id="3" pos="5978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26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82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040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354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70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388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120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032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948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316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47223299-9E30-6248-960A-3DBBDEE70622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102C4BB9-86DA-F742-8F01-5B36A7F671E4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BEBEC2-50C3-8C28-58DE-C27218D3DD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DC08CE8-7700-1BAE-FC36-9A752BC77182}"/>
              </a:ext>
            </a:extLst>
          </p:cNvPr>
          <p:cNvSpPr txBox="1">
            <a:spLocks/>
          </p:cNvSpPr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00" b="1" i="0" dirty="0">
                <a:solidFill>
                  <a:srgbClr val="28AB5C"/>
                </a:solidFill>
                <a:latin typeface="Ovink" pitchFamily="2" charset="77"/>
              </a:rPr>
              <a:t>SYSTEMATISK FEEDBACK TIL ELEVER   ·   TEMAMØDE 2</a:t>
            </a:r>
          </a:p>
        </p:txBody>
      </p:sp>
    </p:spTree>
    <p:extLst>
      <p:ext uri="{BB962C8B-B14F-4D97-AF65-F5344CB8AC3E}">
        <p14:creationId xmlns:p14="http://schemas.microsoft.com/office/powerpoint/2010/main" val="337093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in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62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12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A95984-7E58-5B91-AFEF-3C6317491CA7}"/>
              </a:ext>
            </a:extLst>
          </p:cNvPr>
          <p:cNvSpPr/>
          <p:nvPr/>
        </p:nvSpPr>
        <p:spPr>
          <a:xfrm>
            <a:off x="0" y="5700591"/>
            <a:ext cx="3822700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Systematisk feedback til elever</a:t>
            </a:r>
          </a:p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Temamøde 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5" y="23225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a-DK" sz="3000" noProof="0" dirty="0">
              <a:latin typeface="OVINK-MEDIUM" pitchFamily="2" charset="77"/>
              <a:cs typeface="Calibri Light" panose="020F030202020403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511159C-4466-CCC0-6957-DAD9EEA1A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3573" y="4034423"/>
            <a:ext cx="3794831" cy="229121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0DA9E67-6307-EEBF-903D-4CAFD56A12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547" y="4261158"/>
            <a:ext cx="2792423" cy="183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5F54F779-AF06-2415-A9F4-6A15B8609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Oversigt over pakkeforløbet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FEF6FAA-BB8B-5A9D-26A3-2DC5F599A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14" y="2003698"/>
            <a:ext cx="8751450" cy="249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0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C3014B-9231-E298-6B8C-B23192F98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Program for temamøde 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6C2EC1D-72AA-961E-5026-F4BB718E1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7864474" cy="4692650"/>
          </a:xfrm>
        </p:spPr>
        <p:txBody>
          <a:bodyPr>
            <a:norm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Lave erfaringsinterview</a:t>
            </a:r>
          </a:p>
          <a:p>
            <a:r>
              <a:rPr lang="da-DK" sz="1600" dirty="0">
                <a:latin typeface="Source Sans Pro"/>
                <a:ea typeface="Source Sans Pro"/>
              </a:rPr>
              <a:t>Genbesøge principperne og få spørgsmålseksempler </a:t>
            </a:r>
          </a:p>
          <a:p>
            <a:r>
              <a:rPr lang="da-DK" sz="1600" dirty="0">
                <a:latin typeface="Source Sans Pro"/>
                <a:ea typeface="Source Sans Pro"/>
              </a:rPr>
              <a:t>Lave miniinterview – træning af nysgerrighed</a:t>
            </a:r>
          </a:p>
          <a:p>
            <a:r>
              <a:rPr lang="da-DK" sz="1600" dirty="0">
                <a:latin typeface="Source Sans Pro"/>
                <a:ea typeface="Source Sans Pro"/>
              </a:rPr>
              <a:t>Planlægge ekstra træning</a:t>
            </a:r>
          </a:p>
          <a:p>
            <a:pPr marL="0" lvl="0" indent="0">
              <a:buNone/>
            </a:pPr>
            <a:endParaRPr lang="da-DK" sz="1600" dirty="0">
              <a:latin typeface="Source Sans Pro"/>
              <a:ea typeface="Source Sans Pro"/>
            </a:endParaRPr>
          </a:p>
          <a:p>
            <a:pPr marL="0" lvl="0" indent="0">
              <a:buNone/>
            </a:pPr>
            <a:r>
              <a:rPr lang="da-DK" sz="1600" dirty="0">
                <a:latin typeface="Source Sans Pro"/>
                <a:ea typeface="Source Sans Pro"/>
              </a:rPr>
              <a:t>Vi arbejder med at reflektere over erfaringer fra træning af feedbacksamtaler med elever. Vi skal genbesøge principperne og få ny inspiration af spørgsmålseksempler.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892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BF31-37A6-0A1D-7410-FBEE7E53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E21D081-AF5E-6326-57C7-CAC84651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55" y="620643"/>
            <a:ext cx="7772400" cy="506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E277-2E77-44C6-0E89-BC86DDDA9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C24A6D45-5FB0-BF47-62F4-7B1EAE4B0B4F}"/>
              </a:ext>
            </a:extLst>
          </p:cNvPr>
          <p:cNvSpPr txBox="1"/>
          <p:nvPr/>
        </p:nvSpPr>
        <p:spPr>
          <a:xfrm>
            <a:off x="415925" y="2024063"/>
            <a:ext cx="84835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Systematisk feedback handler om, at I finder ud af, hvornår og hvordan I som vejledere løbende vil give feedback til elever, og hvordan I afvikler samtalen.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GODE PRINCIPPER:</a:t>
            </a:r>
          </a:p>
          <a:p>
            <a:endParaRPr lang="da-DK" sz="1600" b="1" dirty="0">
              <a:latin typeface="Ovink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I en feedbacksamtale er opmærksomheden på ‘modtageren’, altså på eleven. Elevens læringsproces er i fokus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Se feedbacksamtalen som et led i elevens læringsproces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Vejlederen er ‘samtaleleder’ og styrer samtalen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Vejlederen og eleven har en gensidig indflydelse på at </a:t>
            </a:r>
            <a:r>
              <a:rPr lang="da-DK" sz="1600" b="1" dirty="0">
                <a:latin typeface="Source Sans Pro"/>
                <a:ea typeface="Source Sans Pro"/>
              </a:rPr>
              <a:t>skabe forståelse </a:t>
            </a:r>
            <a:r>
              <a:rPr lang="da-DK" sz="1600" dirty="0">
                <a:latin typeface="Source Sans Pro"/>
                <a:ea typeface="Source Sans Pro"/>
              </a:rPr>
              <a:t>for feedbacken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Rammer, formål og afslutning er altid vejlederens ansvar  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A1B73A-1F5D-1479-F96D-231CC82BD619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130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</a:rPr>
              <a:t>Genbesøg principper og få spørgsmålseksempler</a:t>
            </a:r>
            <a:endParaRPr lang="en-US" sz="4000" b="1" dirty="0">
              <a:solidFill>
                <a:srgbClr val="28AB5C"/>
              </a:solidFill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8252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29BB9-2C0B-E33E-67A4-4583C7DDE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85B149E-DAF9-80BD-ACB6-B61F34DBCF92}"/>
              </a:ext>
            </a:extLst>
          </p:cNvPr>
          <p:cNvSpPr txBox="1"/>
          <p:nvPr/>
        </p:nvSpPr>
        <p:spPr>
          <a:xfrm>
            <a:off x="415925" y="404813"/>
            <a:ext cx="810577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>
                <a:latin typeface="Ovink" pitchFamily="2" charset="77"/>
              </a:rPr>
              <a:t>PRINCIPPER FORTSAT…</a:t>
            </a:r>
            <a:endParaRPr lang="en-US" sz="1600" b="1" dirty="0">
              <a:latin typeface="Ovink" pitchFamily="2" charset="77"/>
            </a:endParaRPr>
          </a:p>
          <a:p>
            <a:pPr lvl="0"/>
            <a:endParaRPr lang="da-DK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Stil jer selv følgende spørgsmål: </a:t>
            </a:r>
          </a:p>
          <a:p>
            <a:pPr lvl="0"/>
            <a:r>
              <a:rPr lang="da-DK" sz="1600" dirty="0">
                <a:latin typeface="Source Sans Pro"/>
                <a:ea typeface="Source Sans Pro"/>
              </a:rPr>
              <a:t>      Hvordan kan vi bruge feedback til at gavne elevens læring, meningsskabelse og mestring?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Feedback er ikke en evaluering eller en afsluttende samtale. Det er derimod en dialogisk refleksiv proces </a:t>
            </a:r>
          </a:p>
          <a:p>
            <a:r>
              <a:rPr lang="da-DK" sz="1600" dirty="0">
                <a:latin typeface="Source Sans Pro"/>
                <a:ea typeface="Source Sans Pro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Konstruktiv feedback er: </a:t>
            </a:r>
            <a:br>
              <a:rPr lang="da-DK" sz="1600" dirty="0">
                <a:latin typeface="Source Sans Pro"/>
                <a:ea typeface="Source Sans Pro"/>
              </a:rPr>
            </a:br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dirty="0">
                <a:latin typeface="Source Sans Pro"/>
                <a:ea typeface="Source Sans Pro"/>
              </a:rPr>
              <a:t>	</a:t>
            </a:r>
            <a:r>
              <a:rPr lang="da-DK" sz="1600" b="1" dirty="0">
                <a:latin typeface="Source Sans Pro"/>
                <a:ea typeface="Source Sans Pro"/>
              </a:rPr>
              <a:t>Kærlig</a:t>
            </a:r>
            <a:r>
              <a:rPr lang="da-DK" sz="1600" dirty="0">
                <a:latin typeface="Source Sans Pro"/>
                <a:ea typeface="Source Sans Pro"/>
              </a:rPr>
              <a:t>  = Vejlederen bruger sin nysgerrighed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dirty="0">
                <a:latin typeface="Source Sans Pro"/>
                <a:ea typeface="Source Sans Pro"/>
              </a:rPr>
              <a:t>	</a:t>
            </a:r>
            <a:r>
              <a:rPr lang="da-DK" sz="1600" b="1" dirty="0">
                <a:latin typeface="Source Sans Pro"/>
                <a:ea typeface="Source Sans Pro"/>
              </a:rPr>
              <a:t>Konkret</a:t>
            </a:r>
            <a:r>
              <a:rPr lang="da-DK" sz="1600" dirty="0">
                <a:latin typeface="Source Sans Pro"/>
                <a:ea typeface="Source Sans Pro"/>
              </a:rPr>
              <a:t> = ‘Jeg så, du gjorde” ,”Jeg hørte, du sagde’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dirty="0">
                <a:latin typeface="Source Sans Pro"/>
                <a:ea typeface="Source Sans Pro"/>
              </a:rPr>
              <a:t>	</a:t>
            </a:r>
            <a:r>
              <a:rPr lang="da-DK" sz="1600" b="1" dirty="0">
                <a:latin typeface="Source Sans Pro"/>
                <a:ea typeface="Source Sans Pro"/>
              </a:rPr>
              <a:t>Konstruktiv</a:t>
            </a:r>
            <a:r>
              <a:rPr lang="da-DK" sz="1600" dirty="0">
                <a:latin typeface="Source Sans Pro"/>
                <a:ea typeface="Source Sans Pro"/>
              </a:rPr>
              <a:t> = Du kan </a:t>
            </a:r>
            <a:r>
              <a:rPr lang="da-DK" sz="1600" b="1" dirty="0">
                <a:latin typeface="Source Sans Pro"/>
                <a:ea typeface="Source Sans Pro"/>
              </a:rPr>
              <a:t>bevare</a:t>
            </a:r>
            <a:r>
              <a:rPr lang="da-DK" sz="1600" dirty="0">
                <a:latin typeface="Source Sans Pro"/>
                <a:ea typeface="Source Sans Pro"/>
              </a:rPr>
              <a:t> dette … og </a:t>
            </a:r>
            <a:r>
              <a:rPr lang="da-DK" sz="1600" b="1" dirty="0">
                <a:latin typeface="Source Sans Pro"/>
                <a:ea typeface="Source Sans Pro"/>
              </a:rPr>
              <a:t>udvikle</a:t>
            </a:r>
            <a:r>
              <a:rPr lang="da-DK" sz="1600" dirty="0">
                <a:latin typeface="Source Sans Pro"/>
                <a:ea typeface="Source Sans Pro"/>
              </a:rPr>
              <a:t> dette …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881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A113-7AA2-8FA3-27B9-C69982411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65B44F36-D882-F84F-B98E-2B263217D98F}"/>
              </a:ext>
            </a:extLst>
          </p:cNvPr>
          <p:cNvSpPr txBox="1"/>
          <p:nvPr/>
        </p:nvSpPr>
        <p:spPr>
          <a:xfrm>
            <a:off x="415925" y="1771997"/>
            <a:ext cx="916802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Hvis vejlederen vælger at invitere til en aftalt rammesat feedbacksamtale, er det vigtigt, at vejlederen kalder det </a:t>
            </a:r>
            <a:r>
              <a:rPr lang="da-DK" sz="1600" b="1" dirty="0">
                <a:latin typeface="Source Sans Pro"/>
                <a:ea typeface="Source Sans Pro"/>
              </a:rPr>
              <a:t>feedback</a:t>
            </a:r>
            <a:r>
              <a:rPr lang="da-DK" sz="1600" dirty="0">
                <a:latin typeface="Source Sans Pro"/>
                <a:ea typeface="Source Sans Pro"/>
              </a:rPr>
              <a:t>. Eleverne er ofte i tvivl om, om det er en vejledningssamtale eller en ’hvordan går det?’- samtale eller noget helt tredje.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SAMTALELEDERROLLEN:</a:t>
            </a:r>
          </a:p>
          <a:p>
            <a:r>
              <a:rPr lang="da-DK" sz="1600" dirty="0">
                <a:latin typeface="Source Sans Pro"/>
                <a:ea typeface="Source Sans Pro"/>
              </a:rPr>
              <a:t>Vejlederen inviterer eleven til en samtale og har fokus på at sætte rammen for samtalen og være samtaleleder: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Kontakt</a:t>
            </a:r>
            <a:r>
              <a:rPr lang="da-DK" sz="1600" dirty="0">
                <a:latin typeface="Source Sans Pro"/>
                <a:ea typeface="Source Sans Pro"/>
              </a:rPr>
              <a:t>: øjenkontakt og tryghed. Er eleven med, klar og fokuseret? Mobil- og PC-politik?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Kontekst</a:t>
            </a:r>
            <a:r>
              <a:rPr lang="da-DK" sz="1600" dirty="0">
                <a:latin typeface="Source Sans Pro"/>
                <a:ea typeface="Source Sans Pro"/>
              </a:rPr>
              <a:t>: Hvordan sidder vi i rummet? Vær skarp på formålet med feedbacksamtalen, at være nysgerrig og have fokus på at skabe et læringsrum for eleven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Kontrakt</a:t>
            </a:r>
            <a:r>
              <a:rPr lang="da-DK" sz="1600" dirty="0">
                <a:latin typeface="Source Sans Pro"/>
                <a:ea typeface="Source Sans Pro"/>
              </a:rPr>
              <a:t>: Hvad skal vi i dag? Hvor meget tid har vi?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METODEVALG:</a:t>
            </a:r>
          </a:p>
          <a:p>
            <a:r>
              <a:rPr lang="da-DK" sz="1600" dirty="0">
                <a:latin typeface="Source Sans Pro"/>
                <a:ea typeface="Source Sans Pro"/>
              </a:rPr>
              <a:t>Vejlederen kan til denne samtale fx anvende ‘elevcirklen’, som introduceres på </a:t>
            </a:r>
            <a:r>
              <a:rPr lang="da-DK" sz="1600">
                <a:latin typeface="Source Sans Pro"/>
                <a:ea typeface="Source Sans Pro"/>
              </a:rPr>
              <a:t>næste side.</a:t>
            </a:r>
            <a:endParaRPr lang="da-DK" sz="1600" dirty="0">
              <a:latin typeface="Source Sans Pro"/>
              <a:ea typeface="Source Sans Pro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77BFD0-B1CD-04CB-A618-DE5205EABB12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</a:rPr>
              <a:t>Rollen som vejleder i feedbacksamtalen</a:t>
            </a:r>
          </a:p>
        </p:txBody>
      </p:sp>
    </p:spTree>
    <p:extLst>
      <p:ext uri="{BB962C8B-B14F-4D97-AF65-F5344CB8AC3E}">
        <p14:creationId xmlns:p14="http://schemas.microsoft.com/office/powerpoint/2010/main" val="124327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1418D2-7BB2-C1FF-2B64-70AA8F0E3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038" y="-473075"/>
            <a:ext cx="8543925" cy="384175"/>
          </a:xfrm>
        </p:spPr>
        <p:txBody>
          <a:bodyPr>
            <a:norm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Indsæt grafik: spørgsmålseksempler til feedback-samtaler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72CF47B-6542-A78A-7998-BA174477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920" y="124178"/>
            <a:ext cx="4551437" cy="611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8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E277-2E77-44C6-0E89-BC86DDDA9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F689132-D5B4-5367-2E30-B83CE1D6F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38487"/>
            <a:ext cx="4492978" cy="61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9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473EF-56E3-9B09-2034-CA5D6D00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10310"/>
            <a:ext cx="8809038" cy="796190"/>
          </a:xfrm>
        </p:spPr>
        <p:txBody>
          <a:bodyPr anchor="t">
            <a:normAutofit/>
          </a:bodyPr>
          <a:lstStyle/>
          <a:p>
            <a:r>
              <a:rPr lang="da-DK" sz="3800" dirty="0">
                <a:solidFill>
                  <a:srgbClr val="28AB5C"/>
                </a:solidFill>
              </a:rPr>
              <a:t>Elevcirklen</a:t>
            </a:r>
          </a:p>
        </p:txBody>
      </p:sp>
      <p:pic>
        <p:nvPicPr>
          <p:cNvPr id="8" name="Billede 4">
            <a:extLst>
              <a:ext uri="{FF2B5EF4-FFF2-40B4-BE49-F238E27FC236}">
                <a16:creationId xmlns:a16="http://schemas.microsoft.com/office/drawing/2014/main" id="{FC971341-984B-4468-6633-B8439438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68613" y="1409515"/>
            <a:ext cx="6327381" cy="44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71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70932A-9D68-48CF-BDD4-B4B5FB9C57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C1D120-456D-4291-AC15-DD661131D2D1}">
  <ds:schemaRefs>
    <ds:schemaRef ds:uri="http://schemas.microsoft.com/office/2006/metadata/properties"/>
    <ds:schemaRef ds:uri="http://schemas.microsoft.com/office/infopath/2007/PartnerControls"/>
    <ds:schemaRef ds:uri="2fd861c3-1b37-4a42-8613-bded91ba6ce0"/>
    <ds:schemaRef ds:uri="fd97e4b1-a66c-414e-b0d6-e358b3f03fb7"/>
  </ds:schemaRefs>
</ds:datastoreItem>
</file>

<file path=customXml/itemProps3.xml><?xml version="1.0" encoding="utf-8"?>
<ds:datastoreItem xmlns:ds="http://schemas.openxmlformats.org/officeDocument/2006/customXml" ds:itemID="{5E19BECF-685D-48C8-8038-32FC419846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2772</TotalTime>
  <Words>389</Words>
  <Application>Microsoft Macintosh PowerPoint</Application>
  <PresentationFormat>A4-papir (210 x 297 mm)</PresentationFormat>
  <Paragraphs>55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Ovink</vt:lpstr>
      <vt:lpstr>OVINK-MEDIUM</vt:lpstr>
      <vt:lpstr>Source Sans Pro</vt:lpstr>
      <vt:lpstr>Office-tema</vt:lpstr>
      <vt:lpstr>PowerPoint-præsentation</vt:lpstr>
      <vt:lpstr>Oversigt over pakkeforløbet </vt:lpstr>
      <vt:lpstr>Program for temamøde 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Elevcirklen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Thomsen</dc:creator>
  <cp:lastModifiedBy>Louise Laustsen</cp:lastModifiedBy>
  <cp:revision>54</cp:revision>
  <dcterms:created xsi:type="dcterms:W3CDTF">2026-05-01T10:53:32Z</dcterms:created>
  <dcterms:modified xsi:type="dcterms:W3CDTF">2026-08-07T11:43:57Z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